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2"/>
  </p:notesMasterIdLst>
  <p:handoutMasterIdLst>
    <p:handoutMasterId r:id="rId43"/>
  </p:handoutMasterIdLst>
  <p:sldIdLst>
    <p:sldId id="256" r:id="rId2"/>
    <p:sldId id="257" r:id="rId3"/>
    <p:sldId id="258" r:id="rId4"/>
    <p:sldId id="261" r:id="rId5"/>
    <p:sldId id="287" r:id="rId6"/>
    <p:sldId id="277" r:id="rId7"/>
    <p:sldId id="298" r:id="rId8"/>
    <p:sldId id="296" r:id="rId9"/>
    <p:sldId id="295" r:id="rId10"/>
    <p:sldId id="297" r:id="rId11"/>
    <p:sldId id="289" r:id="rId12"/>
    <p:sldId id="290" r:id="rId13"/>
    <p:sldId id="293" r:id="rId14"/>
    <p:sldId id="294" r:id="rId15"/>
    <p:sldId id="278" r:id="rId16"/>
    <p:sldId id="291" r:id="rId17"/>
    <p:sldId id="262" r:id="rId18"/>
    <p:sldId id="263" r:id="rId19"/>
    <p:sldId id="264" r:id="rId20"/>
    <p:sldId id="265" r:id="rId21"/>
    <p:sldId id="266" r:id="rId22"/>
    <p:sldId id="267" r:id="rId23"/>
    <p:sldId id="268" r:id="rId24"/>
    <p:sldId id="305" r:id="rId25"/>
    <p:sldId id="306" r:id="rId26"/>
    <p:sldId id="307" r:id="rId27"/>
    <p:sldId id="308" r:id="rId28"/>
    <p:sldId id="309" r:id="rId29"/>
    <p:sldId id="310" r:id="rId30"/>
    <p:sldId id="311" r:id="rId31"/>
    <p:sldId id="304" r:id="rId32"/>
    <p:sldId id="301" r:id="rId33"/>
    <p:sldId id="299" r:id="rId34"/>
    <p:sldId id="302" r:id="rId35"/>
    <p:sldId id="300" r:id="rId36"/>
    <p:sldId id="303" r:id="rId37"/>
    <p:sldId id="286" r:id="rId38"/>
    <p:sldId id="280" r:id="rId39"/>
    <p:sldId id="288" r:id="rId40"/>
    <p:sldId id="28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73" autoAdjust="0"/>
  </p:normalViewPr>
  <p:slideViewPr>
    <p:cSldViewPr>
      <p:cViewPr varScale="1">
        <p:scale>
          <a:sx n="83" d="100"/>
          <a:sy n="83" d="100"/>
        </p:scale>
        <p:origin x="-1435"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notesViewPr>
    <p:cSldViewPr>
      <p:cViewPr varScale="1">
        <p:scale>
          <a:sx n="67" d="100"/>
          <a:sy n="67" d="100"/>
        </p:scale>
        <p:origin x="-3168"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D78A5F-F08A-48B2-A38F-53AE7AB9157F}" type="datetimeFigureOut">
              <a:rPr lang="en-US" smtClean="0"/>
              <a:pPr/>
              <a:t>3/3/2019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D23F36-7D32-4906-A6C2-17834394B62A}"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BC21B-3274-447C-B9F6-8768E8C77674}" type="datetimeFigureOut">
              <a:rPr lang="en-US" smtClean="0"/>
              <a:pPr/>
              <a:t>3/3/2019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03F8AC-C207-4577-AF26-49ED7E3CC3D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F541256E-D83D-4089-8240-52A3F72FAC03}" type="datetimeFigureOut">
              <a:rPr lang="en-US" smtClean="0"/>
              <a:pPr/>
              <a:t>3/3/2019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0E4E3CE4-0BB1-4429-AD7B-4D0CD73E67EC}"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3/3/2019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3/3/2019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41256E-D83D-4089-8240-52A3F72FAC03}" type="datetimeFigureOut">
              <a:rPr lang="en-US" smtClean="0"/>
              <a:pPr/>
              <a:t>3/3/2019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541256E-D83D-4089-8240-52A3F72FAC03}" type="datetimeFigureOut">
              <a:rPr lang="en-US" smtClean="0"/>
              <a:pPr/>
              <a:t>3/3/2019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E3CE4-0BB1-4429-AD7B-4D0CD73E67EC}"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541256E-D83D-4089-8240-52A3F72FAC03}" type="datetimeFigureOut">
              <a:rPr lang="en-US" smtClean="0"/>
              <a:pPr/>
              <a:t>3/3/2019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41256E-D83D-4089-8240-52A3F72FAC03}" type="datetimeFigureOut">
              <a:rPr lang="en-US" smtClean="0"/>
              <a:pPr/>
              <a:t>3/3/2019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F541256E-D83D-4089-8240-52A3F72FAC03}" type="datetimeFigureOut">
              <a:rPr lang="en-US" smtClean="0"/>
              <a:pPr/>
              <a:t>3/3/2019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41256E-D83D-4089-8240-52A3F72FAC03}" type="datetimeFigureOut">
              <a:rPr lang="en-US" smtClean="0"/>
              <a:pPr/>
              <a:t>3/3/2019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541256E-D83D-4089-8240-52A3F72FAC03}" type="datetimeFigureOut">
              <a:rPr lang="en-US" smtClean="0"/>
              <a:pPr/>
              <a:t>3/3/2019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E3CE4-0BB1-4429-AD7B-4D0CD73E67E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541256E-D83D-4089-8240-52A3F72FAC03}" type="datetimeFigureOut">
              <a:rPr lang="en-US" smtClean="0"/>
              <a:pPr/>
              <a:t>3/3/2019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0E4E3CE4-0BB1-4429-AD7B-4D0CD73E67EC}"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541256E-D83D-4089-8240-52A3F72FAC03}" type="datetimeFigureOut">
              <a:rPr lang="en-US" smtClean="0"/>
              <a:pPr/>
              <a:t>3/3/2019</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E4E3CE4-0BB1-4429-AD7B-4D0CD73E67EC}"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tang2015.pdf" TargetMode="External"/><Relationship Id="rId2" Type="http://schemas.openxmlformats.org/officeDocument/2006/relationships/hyperlink" Target="sedighi2016.pdf" TargetMode="External"/><Relationship Id="rId1" Type="http://schemas.openxmlformats.org/officeDocument/2006/relationships/slideLayout" Target="../slideLayouts/slideLayout2.xml"/><Relationship Id="rId4" Type="http://schemas.openxmlformats.org/officeDocument/2006/relationships/hyperlink" Target="tang2016.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1714488"/>
            <a:ext cx="7851648" cy="1828800"/>
          </a:xfrm>
        </p:spPr>
        <p:txBody>
          <a:bodyPr>
            <a:normAutofit fontScale="90000"/>
          </a:bodyPr>
          <a:lstStyle/>
          <a:p>
            <a:pPr algn="ct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sz="4400" dirty="0"/>
              <a:t>EFFICIENT STEGANOGRAPHIC TECHNIQUE USING SECURED DATA HIDING WITH BIT STREAM DATA </a:t>
            </a:r>
            <a:r>
              <a:rPr lang="en-IN" sz="4400" dirty="0" smtClean="0"/>
              <a:t>TRANSFER</a:t>
            </a:r>
            <a:r>
              <a:rPr lang="en-IN" sz="4400" dirty="0"/>
              <a:t/>
            </a:r>
            <a:br>
              <a:rPr lang="en-IN" sz="4400" dirty="0"/>
            </a:br>
            <a:endParaRPr lang="en-IN" sz="4400" dirty="0"/>
          </a:p>
        </p:txBody>
      </p:sp>
      <p:sp>
        <p:nvSpPr>
          <p:cNvPr id="3" name="Subtitle 2"/>
          <p:cNvSpPr>
            <a:spLocks noGrp="1"/>
          </p:cNvSpPr>
          <p:nvPr>
            <p:ph type="subTitle" idx="1"/>
          </p:nvPr>
        </p:nvSpPr>
        <p:spPr/>
        <p:txBody>
          <a:bodyPr>
            <a:normAutofit fontScale="85000" lnSpcReduction="20000"/>
          </a:bodyPr>
          <a:lstStyle/>
          <a:p>
            <a:pPr algn="l"/>
            <a:r>
              <a:rPr lang="en-IN" dirty="0" smtClean="0"/>
              <a:t>BY</a:t>
            </a:r>
            <a:br>
              <a:rPr lang="en-IN" dirty="0" smtClean="0"/>
            </a:br>
            <a:r>
              <a:rPr lang="en-IN" dirty="0" smtClean="0"/>
              <a:t>SUJITHA.S</a:t>
            </a:r>
          </a:p>
          <a:p>
            <a:pPr algn="l"/>
            <a:r>
              <a:rPr lang="en-IN" dirty="0" smtClean="0"/>
              <a:t>NANDHINI.V</a:t>
            </a:r>
          </a:p>
          <a:p>
            <a:pPr algn="l"/>
            <a:r>
              <a:rPr lang="en-IN" dirty="0" smtClean="0"/>
              <a:t>KALPANA.P</a:t>
            </a:r>
          </a:p>
          <a:p>
            <a:pPr algn="l"/>
            <a:r>
              <a:rPr lang="en-IN" dirty="0" smtClean="0"/>
              <a:t>GUIDE :  DEVIPRIYA .S[AP/IT]</a:t>
            </a:r>
            <a:endParaRPr lang="en-IN"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r>
            <a:br>
              <a:rPr lang="en-US" b="1" dirty="0"/>
            </a:br>
            <a:r>
              <a:rPr lang="en-US" b="1" dirty="0"/>
              <a:t/>
            </a:r>
            <a:br>
              <a:rPr lang="en-US" b="1" dirty="0"/>
            </a:br>
            <a:r>
              <a:rPr lang="en-US" b="1" dirty="0"/>
              <a:t/>
            </a:r>
            <a:br>
              <a:rPr lang="en-US" b="1" dirty="0"/>
            </a:br>
            <a:r>
              <a:rPr lang="en-US" b="1" dirty="0"/>
              <a:t>NON-FUNCTIONAL TESTING</a:t>
            </a:r>
            <a:r>
              <a:rPr lang="en-IN" dirty="0"/>
              <a:t/>
            </a:r>
            <a:br>
              <a:rPr lang="en-IN" dirty="0"/>
            </a:br>
            <a:endParaRPr lang="en-IN" dirty="0"/>
          </a:p>
        </p:txBody>
      </p:sp>
      <p:sp>
        <p:nvSpPr>
          <p:cNvPr id="3" name="Content Placeholder 2"/>
          <p:cNvSpPr>
            <a:spLocks noGrp="1"/>
          </p:cNvSpPr>
          <p:nvPr>
            <p:ph idx="1"/>
          </p:nvPr>
        </p:nvSpPr>
        <p:spPr/>
        <p:txBody>
          <a:bodyPr/>
          <a:lstStyle/>
          <a:p>
            <a:pPr algn="just">
              <a:buNone/>
            </a:pPr>
            <a:r>
              <a:rPr lang="en-US" sz="2200" dirty="0">
                <a:latin typeface="Times New Roman" pitchFamily="18" charset="0"/>
                <a:cs typeface="Times New Roman" pitchFamily="18" charset="0"/>
              </a:rPr>
              <a:t>   This testing used to check that an application will work in the operational environment. </a:t>
            </a:r>
            <a:endParaRPr lang="en-IN" sz="2200" dirty="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   Non-Functional </a:t>
            </a:r>
            <a:r>
              <a:rPr lang="en-US" sz="2200" dirty="0">
                <a:latin typeface="Times New Roman" pitchFamily="18" charset="0"/>
                <a:cs typeface="Times New Roman" pitchFamily="18" charset="0"/>
              </a:rPr>
              <a:t>Testing includes</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Load testing </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Performance testing</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Reliability testing</a:t>
            </a:r>
            <a:endParaRPr lang="en-IN" sz="2200" dirty="0">
              <a:latin typeface="Times New Roman" pitchFamily="18" charset="0"/>
              <a:cs typeface="Times New Roman" pitchFamily="18" charset="0"/>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DIAGRAM ENCRYPTION OR SENDER SIDE</a:t>
            </a:r>
          </a:p>
        </p:txBody>
      </p:sp>
      <p:pic>
        <p:nvPicPr>
          <p:cNvPr id="1027" name="Picture 3" descr="C:\Users\ITLAB\Desktop\img 10.JPG"/>
          <p:cNvPicPr>
            <a:picLocks noChangeAspect="1" noChangeArrowheads="1"/>
          </p:cNvPicPr>
          <p:nvPr/>
        </p:nvPicPr>
        <p:blipFill>
          <a:blip r:embed="rId2" cstate="print"/>
          <a:srcRect l="8363" t="1538" r="23059"/>
          <a:stretch>
            <a:fillRect/>
          </a:stretch>
        </p:blipFill>
        <p:spPr bwMode="auto">
          <a:xfrm>
            <a:off x="251520" y="1916832"/>
            <a:ext cx="8352928" cy="494116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DECRYPTION OR RECEIVER SIDE</a:t>
            </a:r>
          </a:p>
        </p:txBody>
      </p:sp>
      <p:pic>
        <p:nvPicPr>
          <p:cNvPr id="4" name="Picture 3" descr="img 2.JPG"/>
          <p:cNvPicPr>
            <a:picLocks noChangeAspect="1"/>
          </p:cNvPicPr>
          <p:nvPr/>
        </p:nvPicPr>
        <p:blipFill>
          <a:blip r:embed="rId2" cstate="print"/>
          <a:srcRect l="11638" r="14655"/>
          <a:stretch>
            <a:fillRect/>
          </a:stretch>
        </p:blipFill>
        <p:spPr>
          <a:xfrm>
            <a:off x="928662" y="2071678"/>
            <a:ext cx="6858048" cy="43577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CASE DIAGRAM ENCRYPTION OR SENDER SIDE</a:t>
            </a:r>
          </a:p>
        </p:txBody>
      </p:sp>
      <p:pic>
        <p:nvPicPr>
          <p:cNvPr id="2050" name="Picture 2" descr="C:\Users\ITLAB\Downloads\img 5.PNG"/>
          <p:cNvPicPr>
            <a:picLocks noChangeAspect="1" noChangeArrowheads="1"/>
          </p:cNvPicPr>
          <p:nvPr/>
        </p:nvPicPr>
        <p:blipFill>
          <a:blip r:embed="rId2" cstate="print"/>
          <a:srcRect l="11646" r="6852" b="5353"/>
          <a:stretch>
            <a:fillRect/>
          </a:stretch>
        </p:blipFill>
        <p:spPr bwMode="auto">
          <a:xfrm>
            <a:off x="395536" y="1988840"/>
            <a:ext cx="8496944" cy="460851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DECRYPTION OR RECEIVER SIDE</a:t>
            </a:r>
            <a:endParaRPr lang="en-IN" dirty="0"/>
          </a:p>
        </p:txBody>
      </p:sp>
      <p:pic>
        <p:nvPicPr>
          <p:cNvPr id="3074" name="Picture 2" descr="C:\Users\ITLAB\Downloads\img 6.PNG"/>
          <p:cNvPicPr>
            <a:picLocks noChangeAspect="1" noChangeArrowheads="1"/>
          </p:cNvPicPr>
          <p:nvPr/>
        </p:nvPicPr>
        <p:blipFill>
          <a:blip r:embed="rId2" cstate="print"/>
          <a:srcRect l="15344" t="3279" r="17217"/>
          <a:stretch>
            <a:fillRect/>
          </a:stretch>
        </p:blipFill>
        <p:spPr bwMode="auto">
          <a:xfrm>
            <a:off x="611560" y="2060848"/>
            <a:ext cx="7416824" cy="4392488"/>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CLASS DIAGRAM </a:t>
            </a:r>
          </a:p>
        </p:txBody>
      </p:sp>
      <p:pic>
        <p:nvPicPr>
          <p:cNvPr id="1026" name="Picture 2"/>
          <p:cNvPicPr>
            <a:picLocks noGrp="1" noChangeAspect="1" noChangeArrowheads="1"/>
          </p:cNvPicPr>
          <p:nvPr>
            <p:ph idx="1"/>
          </p:nvPr>
        </p:nvPicPr>
        <p:blipFill>
          <a:blip r:embed="rId2" cstate="print"/>
          <a:srcRect l="11550" t="19385" r="24367" b="31790"/>
          <a:stretch>
            <a:fillRect/>
          </a:stretch>
        </p:blipFill>
        <p:spPr bwMode="auto">
          <a:xfrm>
            <a:off x="214282" y="2071678"/>
            <a:ext cx="8429684" cy="450059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 DIAGRAM </a:t>
            </a:r>
          </a:p>
        </p:txBody>
      </p:sp>
      <p:sp>
        <p:nvSpPr>
          <p:cNvPr id="4" name="Content Placeholder 3"/>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cstate="print"/>
          <a:srcRect l="3515" t="18750" r="52539" b="51042"/>
          <a:stretch>
            <a:fillRect/>
          </a:stretch>
        </p:blipFill>
        <p:spPr bwMode="auto">
          <a:xfrm>
            <a:off x="214282" y="1857364"/>
            <a:ext cx="8501122" cy="450059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MODULES(LOG IN)</a:t>
            </a:r>
          </a:p>
        </p:txBody>
      </p:sp>
      <p:pic>
        <p:nvPicPr>
          <p:cNvPr id="1026" name="Picture 2"/>
          <p:cNvPicPr>
            <a:picLocks noGrp="1" noChangeAspect="1" noChangeArrowheads="1"/>
          </p:cNvPicPr>
          <p:nvPr>
            <p:ph idx="1"/>
          </p:nvPr>
        </p:nvPicPr>
        <p:blipFill>
          <a:blip r:embed="rId2" cstate="print"/>
          <a:srcRect l="8821" t="3250" r="9705" b="8843"/>
          <a:stretch>
            <a:fillRect/>
          </a:stretch>
        </p:blipFill>
        <p:spPr bwMode="auto">
          <a:xfrm>
            <a:off x="857224" y="2143116"/>
            <a:ext cx="7286676" cy="392909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PRE-PROCESSING</a:t>
            </a:r>
            <a:endParaRPr lang="en-IN" dirty="0"/>
          </a:p>
        </p:txBody>
      </p:sp>
      <p:pic>
        <p:nvPicPr>
          <p:cNvPr id="2050" name="Picture 2"/>
          <p:cNvPicPr>
            <a:picLocks noGrp="1" noChangeAspect="1" noChangeArrowheads="1"/>
          </p:cNvPicPr>
          <p:nvPr>
            <p:ph idx="1"/>
          </p:nvPr>
        </p:nvPicPr>
        <p:blipFill>
          <a:blip r:embed="rId2" cstate="print"/>
          <a:srcRect l="13381" t="11247" r="13381" b="16377"/>
          <a:stretch>
            <a:fillRect/>
          </a:stretch>
        </p:blipFill>
        <p:spPr bwMode="auto">
          <a:xfrm>
            <a:off x="500034" y="2214554"/>
            <a:ext cx="7643866" cy="400052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IMPORTING IMAGE</a:t>
            </a:r>
            <a:endParaRPr lang="en-IN" dirty="0"/>
          </a:p>
        </p:txBody>
      </p:sp>
      <p:pic>
        <p:nvPicPr>
          <p:cNvPr id="3074" name="Picture 2"/>
          <p:cNvPicPr>
            <a:picLocks noGrp="1" noChangeAspect="1" noChangeArrowheads="1"/>
          </p:cNvPicPr>
          <p:nvPr>
            <p:ph idx="1"/>
          </p:nvPr>
        </p:nvPicPr>
        <p:blipFill>
          <a:blip r:embed="rId2" cstate="print"/>
          <a:srcRect l="13381" t="11816" r="14190" b="18439"/>
          <a:stretch>
            <a:fillRect/>
          </a:stretch>
        </p:blipFill>
        <p:spPr bwMode="auto">
          <a:xfrm>
            <a:off x="554898" y="2071678"/>
            <a:ext cx="7517564" cy="407196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357158" y="1857364"/>
            <a:ext cx="8229600" cy="4389120"/>
          </a:xfrm>
        </p:spPr>
        <p:txBody>
          <a:bodyPr>
            <a:normAutofit/>
          </a:bodyPr>
          <a:lstStyle/>
          <a:p>
            <a:pPr algn="just">
              <a:buNone/>
            </a:pPr>
            <a:r>
              <a:rPr lang="en-IN" sz="2400" dirty="0"/>
              <a:t>   </a:t>
            </a:r>
            <a:r>
              <a:rPr lang="en-IN" sz="2200" dirty="0">
                <a:latin typeface="Times New Roman" pitchFamily="18" charset="0"/>
                <a:cs typeface="Times New Roman" pitchFamily="18" charset="0"/>
              </a:rPr>
              <a:t>In current scenarios  have propose single image with data hiding , it doesn’t provide satisfactory security . So efficient </a:t>
            </a:r>
            <a:r>
              <a:rPr lang="en-IN" sz="2200" dirty="0" err="1">
                <a:latin typeface="Times New Roman" pitchFamily="18" charset="0"/>
                <a:cs typeface="Times New Roman" pitchFamily="18" charset="0"/>
              </a:rPr>
              <a:t>steganography</a:t>
            </a:r>
            <a:r>
              <a:rPr lang="en-IN" sz="2200" dirty="0">
                <a:latin typeface="Times New Roman" pitchFamily="18" charset="0"/>
                <a:cs typeface="Times New Roman" pitchFamily="18" charset="0"/>
              </a:rPr>
              <a:t> technique using secured data hiding with bit stream data transfer will be propose with dual image data hiding to improve the security.</a:t>
            </a:r>
          </a:p>
          <a:p>
            <a:pPr algn="just">
              <a:buNone/>
            </a:pPr>
            <a:endParaRPr lang="en-IN" sz="22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OF ERROR</a:t>
            </a:r>
            <a:endParaRPr lang="en-IN" dirty="0"/>
          </a:p>
        </p:txBody>
      </p:sp>
      <p:pic>
        <p:nvPicPr>
          <p:cNvPr id="4098" name="Picture 2"/>
          <p:cNvPicPr>
            <a:picLocks noGrp="1" noChangeAspect="1" noChangeArrowheads="1"/>
          </p:cNvPicPr>
          <p:nvPr>
            <p:ph idx="1"/>
          </p:nvPr>
        </p:nvPicPr>
        <p:blipFill>
          <a:blip r:embed="rId2" cstate="print"/>
          <a:srcRect l="14063" t="15277" r="14297" b="17456"/>
          <a:stretch>
            <a:fillRect/>
          </a:stretch>
        </p:blipFill>
        <p:spPr bwMode="auto">
          <a:xfrm>
            <a:off x="785786" y="1928802"/>
            <a:ext cx="7500990" cy="4000528"/>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MAPPING OF PREDICTION ERROR</a:t>
            </a:r>
            <a:endParaRPr lang="en-IN" dirty="0"/>
          </a:p>
        </p:txBody>
      </p:sp>
      <p:pic>
        <p:nvPicPr>
          <p:cNvPr id="5122" name="Picture 2"/>
          <p:cNvPicPr>
            <a:picLocks noGrp="1" noChangeAspect="1" noChangeArrowheads="1"/>
          </p:cNvPicPr>
          <p:nvPr>
            <p:ph idx="1"/>
          </p:nvPr>
        </p:nvPicPr>
        <p:blipFill>
          <a:blip r:embed="rId2" cstate="print"/>
          <a:srcRect l="13732" t="13372" r="13381" b="18642"/>
          <a:stretch>
            <a:fillRect/>
          </a:stretch>
        </p:blipFill>
        <p:spPr bwMode="auto">
          <a:xfrm>
            <a:off x="500034" y="2285992"/>
            <a:ext cx="8072494" cy="378621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 DIVISION</a:t>
            </a:r>
            <a:endParaRPr lang="en-IN" dirty="0"/>
          </a:p>
        </p:txBody>
      </p:sp>
      <p:pic>
        <p:nvPicPr>
          <p:cNvPr id="6146" name="Picture 2"/>
          <p:cNvPicPr>
            <a:picLocks noGrp="1" noChangeAspect="1" noChangeArrowheads="1"/>
          </p:cNvPicPr>
          <p:nvPr>
            <p:ph idx="1"/>
          </p:nvPr>
        </p:nvPicPr>
        <p:blipFill>
          <a:blip r:embed="rId2" cstate="print"/>
          <a:srcRect l="14085" t="12505" r="13381" b="18287"/>
          <a:stretch>
            <a:fillRect/>
          </a:stretch>
        </p:blipFill>
        <p:spPr bwMode="auto">
          <a:xfrm>
            <a:off x="785786" y="2143116"/>
            <a:ext cx="7358114" cy="392909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PERMUTATION</a:t>
            </a:r>
            <a:endParaRPr lang="en-IN" dirty="0"/>
          </a:p>
        </p:txBody>
      </p:sp>
      <p:pic>
        <p:nvPicPr>
          <p:cNvPr id="7170" name="Picture 2"/>
          <p:cNvPicPr>
            <a:picLocks noGrp="1" noChangeAspect="1" noChangeArrowheads="1"/>
          </p:cNvPicPr>
          <p:nvPr>
            <p:ph idx="1"/>
          </p:nvPr>
        </p:nvPicPr>
        <p:blipFill>
          <a:blip r:embed="rId2" cstate="print"/>
          <a:srcRect l="14057" t="13598" r="14297" b="18251"/>
          <a:stretch>
            <a:fillRect/>
          </a:stretch>
        </p:blipFill>
        <p:spPr bwMode="auto">
          <a:xfrm>
            <a:off x="642910" y="2071678"/>
            <a:ext cx="7572428" cy="414340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DB918D-A95E-41C1-8CA9-B61BAAB9BA88}"/>
              </a:ext>
            </a:extLst>
          </p:cNvPr>
          <p:cNvSpPr>
            <a:spLocks noGrp="1"/>
          </p:cNvSpPr>
          <p:nvPr>
            <p:ph type="title"/>
          </p:nvPr>
        </p:nvSpPr>
        <p:spPr/>
        <p:txBody>
          <a:bodyPr/>
          <a:lstStyle/>
          <a:p>
            <a:r>
              <a:rPr lang="en-US" dirty="0" smtClean="0"/>
              <a:t>ENCRYPTION </a:t>
            </a:r>
            <a:endParaRPr lang="en-IN" dirty="0"/>
          </a:p>
        </p:txBody>
      </p:sp>
      <p:pic>
        <p:nvPicPr>
          <p:cNvPr id="4" name="Picture 3">
            <a:extLst>
              <a:ext uri="{FF2B5EF4-FFF2-40B4-BE49-F238E27FC236}">
                <a16:creationId xmlns="" xmlns:a16="http://schemas.microsoft.com/office/drawing/2014/main" id="{612E83D2-0B4F-43F0-ADD2-57F1AF921F8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5593" r="912" b="1937"/>
          <a:stretch/>
        </p:blipFill>
        <p:spPr>
          <a:xfrm>
            <a:off x="357158" y="1928802"/>
            <a:ext cx="8429684" cy="4725144"/>
          </a:xfrm>
          <a:prstGeom prst="rect">
            <a:avLst/>
          </a:prstGeom>
        </p:spPr>
      </p:pic>
    </p:spTree>
    <p:extLst>
      <p:ext uri="{BB962C8B-B14F-4D97-AF65-F5344CB8AC3E}">
        <p14:creationId xmlns="" xmlns:p14="http://schemas.microsoft.com/office/powerpoint/2010/main" val="300150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9E6CE-4A5E-42D5-BA59-2ACA0507C127}"/>
              </a:ext>
            </a:extLst>
          </p:cNvPr>
          <p:cNvSpPr>
            <a:spLocks noGrp="1"/>
          </p:cNvSpPr>
          <p:nvPr>
            <p:ph type="title"/>
          </p:nvPr>
        </p:nvSpPr>
        <p:spPr/>
        <p:txBody>
          <a:bodyPr>
            <a:normAutofit fontScale="90000"/>
          </a:bodyPr>
          <a:lstStyle/>
          <a:p>
            <a:r>
              <a:rPr lang="en-US" dirty="0" smtClean="0"/>
              <a:t>CHOOSE IMAGE FOR ADDING TEXT</a:t>
            </a:r>
            <a:endParaRPr lang="en-IN" dirty="0"/>
          </a:p>
        </p:txBody>
      </p:sp>
      <p:pic>
        <p:nvPicPr>
          <p:cNvPr id="6" name="Picture 5">
            <a:extLst>
              <a:ext uri="{FF2B5EF4-FFF2-40B4-BE49-F238E27FC236}">
                <a16:creationId xmlns="" xmlns:a16="http://schemas.microsoft.com/office/drawing/2014/main" id="{A42F04DE-61F1-429B-909D-3EA0617A9D8B}"/>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4161" b="6934"/>
          <a:stretch/>
        </p:blipFill>
        <p:spPr>
          <a:xfrm>
            <a:off x="642910" y="1643050"/>
            <a:ext cx="7848872" cy="5048551"/>
          </a:xfrm>
          <a:prstGeom prst="rect">
            <a:avLst/>
          </a:prstGeom>
        </p:spPr>
      </p:pic>
    </p:spTree>
    <p:extLst>
      <p:ext uri="{BB962C8B-B14F-4D97-AF65-F5344CB8AC3E}">
        <p14:creationId xmlns="" xmlns:p14="http://schemas.microsoft.com/office/powerpoint/2010/main" val="1245901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B15F2-1236-46F9-ABCB-26C35C8B246E}"/>
              </a:ext>
            </a:extLst>
          </p:cNvPr>
          <p:cNvSpPr>
            <a:spLocks noGrp="1"/>
          </p:cNvSpPr>
          <p:nvPr>
            <p:ph type="title"/>
          </p:nvPr>
        </p:nvSpPr>
        <p:spPr/>
        <p:txBody>
          <a:bodyPr/>
          <a:lstStyle/>
          <a:p>
            <a:r>
              <a:rPr lang="en-US" dirty="0" smtClean="0"/>
              <a:t>ENCRYPTED WITH TEXT</a:t>
            </a:r>
            <a:endParaRPr lang="en-IN" dirty="0"/>
          </a:p>
        </p:txBody>
      </p:sp>
      <p:pic>
        <p:nvPicPr>
          <p:cNvPr id="8" name="Picture 7">
            <a:extLst>
              <a:ext uri="{FF2B5EF4-FFF2-40B4-BE49-F238E27FC236}">
                <a16:creationId xmlns="" xmlns:a16="http://schemas.microsoft.com/office/drawing/2014/main" id="{C49A5388-BBB5-4CD7-AB8D-D225496A76E3}"/>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175" t="4328" r="5855"/>
          <a:stretch/>
        </p:blipFill>
        <p:spPr>
          <a:xfrm>
            <a:off x="214282" y="2143116"/>
            <a:ext cx="8501122" cy="4293096"/>
          </a:xfrm>
          <a:prstGeom prst="rect">
            <a:avLst/>
          </a:prstGeom>
        </p:spPr>
      </p:pic>
    </p:spTree>
    <p:extLst>
      <p:ext uri="{BB962C8B-B14F-4D97-AF65-F5344CB8AC3E}">
        <p14:creationId xmlns="" xmlns:p14="http://schemas.microsoft.com/office/powerpoint/2010/main" val="38887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0886AB-6BCB-4844-B6C6-1FE7F67503F5}"/>
              </a:ext>
            </a:extLst>
          </p:cNvPr>
          <p:cNvSpPr>
            <a:spLocks noGrp="1"/>
          </p:cNvSpPr>
          <p:nvPr>
            <p:ph type="title"/>
          </p:nvPr>
        </p:nvSpPr>
        <p:spPr/>
        <p:txBody>
          <a:bodyPr/>
          <a:lstStyle/>
          <a:p>
            <a:r>
              <a:rPr lang="en-US" dirty="0" smtClean="0"/>
              <a:t>LOGIN FOR MEDIATOR</a:t>
            </a:r>
            <a:endParaRPr lang="en-IN" dirty="0"/>
          </a:p>
        </p:txBody>
      </p:sp>
      <p:pic>
        <p:nvPicPr>
          <p:cNvPr id="4" name="Picture 3">
            <a:extLst>
              <a:ext uri="{FF2B5EF4-FFF2-40B4-BE49-F238E27FC236}">
                <a16:creationId xmlns="" xmlns:a16="http://schemas.microsoft.com/office/drawing/2014/main" id="{7EE5EC07-C36B-48BC-B5EA-686234BE0C6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929" t="3125" r="1800" b="3125"/>
          <a:stretch/>
        </p:blipFill>
        <p:spPr>
          <a:xfrm>
            <a:off x="611560" y="2132856"/>
            <a:ext cx="7704856" cy="4320480"/>
          </a:xfrm>
          <a:prstGeom prst="rect">
            <a:avLst/>
          </a:prstGeom>
        </p:spPr>
      </p:pic>
    </p:spTree>
    <p:extLst>
      <p:ext uri="{BB962C8B-B14F-4D97-AF65-F5344CB8AC3E}">
        <p14:creationId xmlns="" xmlns:p14="http://schemas.microsoft.com/office/powerpoint/2010/main" val="428279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EC970-A8FB-4584-AE9D-6321C34302C7}"/>
              </a:ext>
            </a:extLst>
          </p:cNvPr>
          <p:cNvSpPr>
            <a:spLocks noGrp="1"/>
          </p:cNvSpPr>
          <p:nvPr>
            <p:ph type="title"/>
          </p:nvPr>
        </p:nvSpPr>
        <p:spPr/>
        <p:txBody>
          <a:bodyPr/>
          <a:lstStyle/>
          <a:p>
            <a:r>
              <a:rPr lang="en-US" dirty="0" smtClean="0"/>
              <a:t>CHOOSE ENCRYPTION IMAGE</a:t>
            </a:r>
            <a:endParaRPr lang="en-IN" dirty="0"/>
          </a:p>
        </p:txBody>
      </p:sp>
      <p:pic>
        <p:nvPicPr>
          <p:cNvPr id="4" name="Picture 3">
            <a:extLst>
              <a:ext uri="{FF2B5EF4-FFF2-40B4-BE49-F238E27FC236}">
                <a16:creationId xmlns="" xmlns:a16="http://schemas.microsoft.com/office/drawing/2014/main" id="{2CEFB81E-99B2-426C-8F08-A2A698B7DD2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859" t="5172" r="2776" b="7169"/>
          <a:stretch/>
        </p:blipFill>
        <p:spPr>
          <a:xfrm>
            <a:off x="611560" y="2492896"/>
            <a:ext cx="7920880" cy="3661016"/>
          </a:xfrm>
          <a:prstGeom prst="rect">
            <a:avLst/>
          </a:prstGeom>
        </p:spPr>
      </p:pic>
    </p:spTree>
    <p:extLst>
      <p:ext uri="{BB962C8B-B14F-4D97-AF65-F5344CB8AC3E}">
        <p14:creationId xmlns="" xmlns:p14="http://schemas.microsoft.com/office/powerpoint/2010/main" val="2840712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DD3E2D-B0AD-4998-B3C9-CB24457A4BBF}"/>
              </a:ext>
            </a:extLst>
          </p:cNvPr>
          <p:cNvSpPr>
            <a:spLocks noGrp="1"/>
          </p:cNvSpPr>
          <p:nvPr>
            <p:ph type="title"/>
          </p:nvPr>
        </p:nvSpPr>
        <p:spPr/>
        <p:txBody>
          <a:bodyPr/>
          <a:lstStyle/>
          <a:p>
            <a:r>
              <a:rPr lang="en-US" dirty="0" smtClean="0"/>
              <a:t>IMAGE COMPRESSION</a:t>
            </a:r>
            <a:endParaRPr lang="en-IN" dirty="0"/>
          </a:p>
        </p:txBody>
      </p:sp>
      <p:pic>
        <p:nvPicPr>
          <p:cNvPr id="4" name="Picture 3">
            <a:extLst>
              <a:ext uri="{FF2B5EF4-FFF2-40B4-BE49-F238E27FC236}">
                <a16:creationId xmlns="" xmlns:a16="http://schemas.microsoft.com/office/drawing/2014/main" id="{73F34427-88AF-4CE9-A8A4-16B5FDDFB73C}"/>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4308" t="4616" r="4517" b="12551"/>
          <a:stretch/>
        </p:blipFill>
        <p:spPr>
          <a:xfrm>
            <a:off x="827584" y="2276872"/>
            <a:ext cx="7560840" cy="3877040"/>
          </a:xfrm>
          <a:prstGeom prst="rect">
            <a:avLst/>
          </a:prstGeom>
        </p:spPr>
      </p:pic>
    </p:spTree>
    <p:extLst>
      <p:ext uri="{BB962C8B-B14F-4D97-AF65-F5344CB8AC3E}">
        <p14:creationId xmlns="" xmlns:p14="http://schemas.microsoft.com/office/powerpoint/2010/main" val="416539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ABSTRACT</a:t>
            </a:r>
          </a:p>
        </p:txBody>
      </p:sp>
      <p:sp>
        <p:nvSpPr>
          <p:cNvPr id="3" name="Content Placeholder 2"/>
          <p:cNvSpPr>
            <a:spLocks noGrp="1"/>
          </p:cNvSpPr>
          <p:nvPr>
            <p:ph idx="1"/>
          </p:nvPr>
        </p:nvSpPr>
        <p:spPr/>
        <p:txBody>
          <a:bodyPr>
            <a:normAutofit/>
          </a:bodyPr>
          <a:lstStyle/>
          <a:p>
            <a:pPr algn="just">
              <a:buNone/>
            </a:pPr>
            <a:r>
              <a:rPr lang="en-IN" dirty="0">
                <a:latin typeface="Times New Roman" pitchFamily="18" charset="0"/>
                <a:cs typeface="Times New Roman" pitchFamily="18" charset="0"/>
              </a:rPr>
              <a:t>   </a:t>
            </a:r>
            <a:r>
              <a:rPr lang="en-IN" sz="2200" dirty="0">
                <a:latin typeface="Times New Roman" pitchFamily="18" charset="0"/>
                <a:cs typeface="Times New Roman" pitchFamily="18" charset="0"/>
              </a:rPr>
              <a:t>Efficient </a:t>
            </a:r>
            <a:r>
              <a:rPr lang="en-IN" sz="2200" dirty="0" err="1">
                <a:latin typeface="Times New Roman" pitchFamily="18" charset="0"/>
                <a:cs typeface="Times New Roman" pitchFamily="18" charset="0"/>
              </a:rPr>
              <a:t>steganography</a:t>
            </a:r>
            <a:r>
              <a:rPr lang="en-IN" sz="2200" dirty="0">
                <a:latin typeface="Times New Roman" pitchFamily="18" charset="0"/>
                <a:cs typeface="Times New Roman" pitchFamily="18" charset="0"/>
              </a:rPr>
              <a:t> technique with dual image , that one  is cover image and other one is spatial embedding image by incorporating the statistics of both the spatial and DCT domains. The spatial statistics of the decompressed JPEG images , data is hide in embed space with the distortion measures of some efficient </a:t>
            </a:r>
            <a:r>
              <a:rPr lang="en-IN" sz="2200" dirty="0" err="1">
                <a:latin typeface="Times New Roman" pitchFamily="18" charset="0"/>
                <a:cs typeface="Times New Roman" pitchFamily="18" charset="0"/>
              </a:rPr>
              <a:t>steganographic</a:t>
            </a:r>
            <a:r>
              <a:rPr lang="en-IN" sz="2200" dirty="0">
                <a:latin typeface="Times New Roman" pitchFamily="18" charset="0"/>
                <a:cs typeface="Times New Roman" pitchFamily="18" charset="0"/>
              </a:rPr>
              <a:t> schemes in the spatial domain.</a:t>
            </a:r>
          </a:p>
          <a:p>
            <a:pPr algn="just"/>
            <a:endParaRPr lang="en-IN" sz="2400" dirty="0"/>
          </a:p>
          <a:p>
            <a:pPr algn="just"/>
            <a:endParaRPr lang="en-IN" sz="2400" dirty="0"/>
          </a:p>
          <a:p>
            <a:endParaRPr lang="en-IN" dirty="0"/>
          </a:p>
          <a:p>
            <a:endParaRPr lang="en-IN" dirty="0"/>
          </a:p>
          <a:p>
            <a:endParaRPr lang="en-IN" dirty="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30E422-121E-480D-93FC-66DE3EFB9119}"/>
              </a:ext>
            </a:extLst>
          </p:cNvPr>
          <p:cNvSpPr>
            <a:spLocks noGrp="1"/>
          </p:cNvSpPr>
          <p:nvPr>
            <p:ph type="title"/>
          </p:nvPr>
        </p:nvSpPr>
        <p:spPr/>
        <p:txBody>
          <a:bodyPr/>
          <a:lstStyle/>
          <a:p>
            <a:r>
              <a:rPr lang="en-IN" dirty="0" smtClean="0"/>
              <a:t>IMAGE IS COMPRESSED</a:t>
            </a:r>
            <a:endParaRPr lang="en-IN" dirty="0"/>
          </a:p>
        </p:txBody>
      </p:sp>
      <p:pic>
        <p:nvPicPr>
          <p:cNvPr id="4" name="Picture 3">
            <a:extLst>
              <a:ext uri="{FF2B5EF4-FFF2-40B4-BE49-F238E27FC236}">
                <a16:creationId xmlns="" xmlns:a16="http://schemas.microsoft.com/office/drawing/2014/main" id="{B48CB6BE-713B-4FAE-85AE-DEE5F211DDC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846" t="5224" r="1570" b="6257"/>
          <a:stretch/>
        </p:blipFill>
        <p:spPr>
          <a:xfrm>
            <a:off x="323528" y="2492896"/>
            <a:ext cx="8305800" cy="3661016"/>
          </a:xfrm>
          <a:prstGeom prst="rect">
            <a:avLst/>
          </a:prstGeom>
        </p:spPr>
      </p:pic>
    </p:spTree>
    <p:extLst>
      <p:ext uri="{BB962C8B-B14F-4D97-AF65-F5344CB8AC3E}">
        <p14:creationId xmlns="" xmlns:p14="http://schemas.microsoft.com/office/powerpoint/2010/main" val="647972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D2AF86-AB91-4002-A525-78A111ECA476}"/>
              </a:ext>
            </a:extLst>
          </p:cNvPr>
          <p:cNvSpPr>
            <a:spLocks noGrp="1"/>
          </p:cNvSpPr>
          <p:nvPr>
            <p:ph type="title"/>
          </p:nvPr>
        </p:nvSpPr>
        <p:spPr/>
        <p:txBody>
          <a:bodyPr/>
          <a:lstStyle/>
          <a:p>
            <a:r>
              <a:rPr lang="en-US" dirty="0"/>
              <a:t> </a:t>
            </a:r>
            <a:r>
              <a:rPr lang="en-US" dirty="0" smtClean="0"/>
              <a:t>TABLES-FIELD DETAILS</a:t>
            </a:r>
            <a:endParaRPr lang="en-IN" dirty="0"/>
          </a:p>
        </p:txBody>
      </p:sp>
      <p:sp>
        <p:nvSpPr>
          <p:cNvPr id="3" name="Content Placeholder 2">
            <a:extLst>
              <a:ext uri="{FF2B5EF4-FFF2-40B4-BE49-F238E27FC236}">
                <a16:creationId xmlns="" xmlns:a16="http://schemas.microsoft.com/office/drawing/2014/main" id="{D2298FB4-DD8B-485D-9720-A567F7D74A4A}"/>
              </a:ext>
            </a:extLst>
          </p:cNvPr>
          <p:cNvSpPr>
            <a:spLocks noGrp="1"/>
          </p:cNvSpPr>
          <p:nvPr>
            <p:ph idx="1"/>
          </p:nvPr>
        </p:nvSpPr>
        <p:spPr/>
        <p:txBody>
          <a:bodyPr>
            <a:normAutofit/>
          </a:bodyPr>
          <a:lstStyle/>
          <a:p>
            <a:pPr algn="just"/>
            <a:r>
              <a:rPr lang="en-US" sz="2200" dirty="0">
                <a:latin typeface="Times New Roman" pitchFamily="18" charset="0"/>
                <a:cs typeface="Times New Roman" pitchFamily="18" charset="0"/>
              </a:rPr>
              <a:t>Encryption – Image id , Image name, Path, </a:t>
            </a:r>
            <a:r>
              <a:rPr lang="en-US" sz="2200" dirty="0" smtClean="0">
                <a:latin typeface="Times New Roman" pitchFamily="18" charset="0"/>
                <a:cs typeface="Times New Roman" pitchFamily="18" charset="0"/>
              </a:rPr>
              <a:t>Key.</a:t>
            </a:r>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Decryption - Image id , Image name , Image  path , User id</a:t>
            </a:r>
          </a:p>
          <a:p>
            <a:pPr algn="just"/>
            <a:r>
              <a:rPr lang="en-US" sz="2200" dirty="0">
                <a:latin typeface="Times New Roman" pitchFamily="18" charset="0"/>
                <a:cs typeface="Times New Roman" pitchFamily="18" charset="0"/>
              </a:rPr>
              <a:t>Admin – User name , Password , </a:t>
            </a:r>
            <a:r>
              <a:rPr lang="en-US" sz="2200" dirty="0" smtClean="0">
                <a:latin typeface="Times New Roman" pitchFamily="18" charset="0"/>
                <a:cs typeface="Times New Roman" pitchFamily="18" charset="0"/>
              </a:rPr>
              <a:t>Role.</a:t>
            </a:r>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Compression -  Compression </a:t>
            </a:r>
            <a:r>
              <a:rPr lang="en-US" sz="2200" dirty="0" smtClean="0">
                <a:latin typeface="Times New Roman" pitchFamily="18" charset="0"/>
                <a:cs typeface="Times New Roman" pitchFamily="18" charset="0"/>
              </a:rPr>
              <a:t>name, Image name, User id, </a:t>
            </a:r>
            <a:r>
              <a:rPr lang="en-US" sz="2200" dirty="0">
                <a:latin typeface="Times New Roman" pitchFamily="18" charset="0"/>
                <a:cs typeface="Times New Roman" pitchFamily="18" charset="0"/>
              </a:rPr>
              <a:t>Compression size , Compression </a:t>
            </a:r>
            <a:r>
              <a:rPr lang="en-US" sz="2200" dirty="0" smtClean="0">
                <a:latin typeface="Times New Roman" pitchFamily="18" charset="0"/>
                <a:cs typeface="Times New Roman" pitchFamily="18" charset="0"/>
              </a:rPr>
              <a:t>path.</a:t>
            </a:r>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Decompression - Decompression name , Image name , User </a:t>
            </a:r>
            <a:r>
              <a:rPr lang="en-US" sz="2200" dirty="0" smtClean="0">
                <a:latin typeface="Times New Roman" pitchFamily="18" charset="0"/>
                <a:cs typeface="Times New Roman" pitchFamily="18" charset="0"/>
              </a:rPr>
              <a:t>id, </a:t>
            </a:r>
            <a:r>
              <a:rPr lang="en-US" sz="2200" dirty="0">
                <a:latin typeface="Times New Roman" pitchFamily="18" charset="0"/>
                <a:cs typeface="Times New Roman" pitchFamily="18" charset="0"/>
              </a:rPr>
              <a:t>Decompression size , Decompression </a:t>
            </a:r>
            <a:r>
              <a:rPr lang="en-US" sz="2200" dirty="0" smtClean="0">
                <a:latin typeface="Times New Roman" pitchFamily="18" charset="0"/>
                <a:cs typeface="Times New Roman" pitchFamily="18" charset="0"/>
              </a:rPr>
              <a:t>path.</a:t>
            </a:r>
            <a:endParaRPr lang="en-US" sz="2200" dirty="0">
              <a:latin typeface="Times New Roman" pitchFamily="18" charset="0"/>
              <a:cs typeface="Times New Roman" pitchFamily="18" charset="0"/>
            </a:endParaRPr>
          </a:p>
          <a:p>
            <a:pPr marL="0" indent="0" algn="just">
              <a:buNone/>
            </a:pPr>
            <a:endParaRPr lang="en-IN"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284643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EDFE0-744C-419F-9B68-890D16D0C6AE}"/>
              </a:ext>
            </a:extLst>
          </p:cNvPr>
          <p:cNvSpPr>
            <a:spLocks noGrp="1"/>
          </p:cNvSpPr>
          <p:nvPr>
            <p:ph type="title"/>
          </p:nvPr>
        </p:nvSpPr>
        <p:spPr/>
        <p:txBody>
          <a:bodyPr/>
          <a:lstStyle/>
          <a:p>
            <a:r>
              <a:rPr lang="en-US" dirty="0" smtClean="0"/>
              <a:t>TABLES: 1)ADMIN</a:t>
            </a:r>
            <a:endParaRPr lang="en-IN" dirty="0"/>
          </a:p>
        </p:txBody>
      </p:sp>
      <p:pic>
        <p:nvPicPr>
          <p:cNvPr id="5" name="Content Placeholder 4" descr="admin11.PNG"/>
          <p:cNvPicPr>
            <a:picLocks noGrp="1" noChangeAspect="1"/>
          </p:cNvPicPr>
          <p:nvPr>
            <p:ph idx="1"/>
          </p:nvPr>
        </p:nvPicPr>
        <p:blipFill>
          <a:blip r:embed="rId2" cstate="print"/>
          <a:srcRect l="14906" r="28858"/>
          <a:stretch>
            <a:fillRect/>
          </a:stretch>
        </p:blipFill>
        <p:spPr>
          <a:xfrm>
            <a:off x="357158" y="2071678"/>
            <a:ext cx="8143932" cy="4214842"/>
          </a:xfrm>
        </p:spPr>
      </p:pic>
    </p:spTree>
    <p:extLst>
      <p:ext uri="{BB962C8B-B14F-4D97-AF65-F5344CB8AC3E}">
        <p14:creationId xmlns="" xmlns:p14="http://schemas.microsoft.com/office/powerpoint/2010/main" val="3439772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A5C19-99D1-4457-BA2E-4200737BA305}"/>
              </a:ext>
            </a:extLst>
          </p:cNvPr>
          <p:cNvSpPr>
            <a:spLocks noGrp="1"/>
          </p:cNvSpPr>
          <p:nvPr>
            <p:ph type="title"/>
          </p:nvPr>
        </p:nvSpPr>
        <p:spPr/>
        <p:txBody>
          <a:bodyPr/>
          <a:lstStyle/>
          <a:p>
            <a:r>
              <a:rPr lang="en-US" dirty="0" smtClean="0"/>
              <a:t>2) ENCRYPTION</a:t>
            </a:r>
            <a:endParaRPr lang="en-IN" dirty="0"/>
          </a:p>
        </p:txBody>
      </p:sp>
      <p:pic>
        <p:nvPicPr>
          <p:cNvPr id="6" name="Content Placeholder 5" descr="enc , decry.PNG"/>
          <p:cNvPicPr>
            <a:picLocks noGrp="1" noChangeAspect="1"/>
          </p:cNvPicPr>
          <p:nvPr>
            <p:ph idx="1"/>
          </p:nvPr>
        </p:nvPicPr>
        <p:blipFill>
          <a:blip r:embed="rId2" cstate="print"/>
          <a:srcRect l="15727" t="13316"/>
          <a:stretch>
            <a:fillRect/>
          </a:stretch>
        </p:blipFill>
        <p:spPr>
          <a:xfrm>
            <a:off x="714348" y="1857364"/>
            <a:ext cx="7358114" cy="4500594"/>
          </a:xfrm>
        </p:spPr>
      </p:pic>
    </p:spTree>
    <p:extLst>
      <p:ext uri="{BB962C8B-B14F-4D97-AF65-F5344CB8AC3E}">
        <p14:creationId xmlns="" xmlns:p14="http://schemas.microsoft.com/office/powerpoint/2010/main" val="90484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FC954-85F9-413E-B327-B7507EDA384F}"/>
              </a:ext>
            </a:extLst>
          </p:cNvPr>
          <p:cNvSpPr>
            <a:spLocks noGrp="1"/>
          </p:cNvSpPr>
          <p:nvPr>
            <p:ph type="title"/>
          </p:nvPr>
        </p:nvSpPr>
        <p:spPr/>
        <p:txBody>
          <a:bodyPr/>
          <a:lstStyle/>
          <a:p>
            <a:r>
              <a:rPr lang="en-US" dirty="0" smtClean="0"/>
              <a:t>3)COMPRESSION</a:t>
            </a:r>
            <a:endParaRPr lang="en-IN" dirty="0"/>
          </a:p>
        </p:txBody>
      </p:sp>
      <p:pic>
        <p:nvPicPr>
          <p:cNvPr id="5" name="Content Placeholder 4" descr="compression.PNG"/>
          <p:cNvPicPr>
            <a:picLocks noGrp="1" noChangeAspect="1"/>
          </p:cNvPicPr>
          <p:nvPr>
            <p:ph idx="1"/>
          </p:nvPr>
        </p:nvPicPr>
        <p:blipFill>
          <a:blip r:embed="rId2" cstate="print"/>
          <a:srcRect l="20049" t="16220" r="784"/>
          <a:stretch>
            <a:fillRect/>
          </a:stretch>
        </p:blipFill>
        <p:spPr>
          <a:xfrm>
            <a:off x="1071538" y="1857364"/>
            <a:ext cx="7215238" cy="4286280"/>
          </a:xfrm>
        </p:spPr>
      </p:pic>
    </p:spTree>
    <p:extLst>
      <p:ext uri="{BB962C8B-B14F-4D97-AF65-F5344CB8AC3E}">
        <p14:creationId xmlns="" xmlns:p14="http://schemas.microsoft.com/office/powerpoint/2010/main" val="3570388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7DE439-04C8-40E7-909F-F5E4B73C6405}"/>
              </a:ext>
            </a:extLst>
          </p:cNvPr>
          <p:cNvSpPr>
            <a:spLocks noGrp="1"/>
          </p:cNvSpPr>
          <p:nvPr>
            <p:ph type="title"/>
          </p:nvPr>
        </p:nvSpPr>
        <p:spPr/>
        <p:txBody>
          <a:bodyPr>
            <a:normAutofit/>
          </a:bodyPr>
          <a:lstStyle/>
          <a:p>
            <a:r>
              <a:rPr lang="en-US" dirty="0" smtClean="0"/>
              <a:t>4)DECRYPTION</a:t>
            </a:r>
            <a:endParaRPr lang="en-IN" dirty="0"/>
          </a:p>
        </p:txBody>
      </p:sp>
      <p:pic>
        <p:nvPicPr>
          <p:cNvPr id="6" name="Content Placeholder 5" descr="enc , decry.PNG"/>
          <p:cNvPicPr>
            <a:picLocks noGrp="1" noChangeAspect="1"/>
          </p:cNvPicPr>
          <p:nvPr>
            <p:ph idx="1"/>
          </p:nvPr>
        </p:nvPicPr>
        <p:blipFill>
          <a:blip r:embed="rId2" cstate="print"/>
          <a:srcRect l="15727" t="16709"/>
          <a:stretch>
            <a:fillRect/>
          </a:stretch>
        </p:blipFill>
        <p:spPr>
          <a:xfrm>
            <a:off x="642910" y="1928802"/>
            <a:ext cx="7858180" cy="4286280"/>
          </a:xfrm>
        </p:spPr>
      </p:pic>
    </p:spTree>
    <p:extLst>
      <p:ext uri="{BB962C8B-B14F-4D97-AF65-F5344CB8AC3E}">
        <p14:creationId xmlns="" xmlns:p14="http://schemas.microsoft.com/office/powerpoint/2010/main" val="1441924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DDF77D-F715-4856-9A72-BB157160DC8C}"/>
              </a:ext>
            </a:extLst>
          </p:cNvPr>
          <p:cNvSpPr>
            <a:spLocks noGrp="1"/>
          </p:cNvSpPr>
          <p:nvPr>
            <p:ph type="title"/>
          </p:nvPr>
        </p:nvSpPr>
        <p:spPr/>
        <p:txBody>
          <a:bodyPr/>
          <a:lstStyle/>
          <a:p>
            <a:r>
              <a:rPr lang="en-US" dirty="0" smtClean="0"/>
              <a:t>5)DECOMPRESSION</a:t>
            </a:r>
            <a:endParaRPr lang="en-IN" dirty="0"/>
          </a:p>
        </p:txBody>
      </p:sp>
      <p:pic>
        <p:nvPicPr>
          <p:cNvPr id="5" name="Content Placeholder 4" descr="decom.PNG"/>
          <p:cNvPicPr>
            <a:picLocks noGrp="1" noChangeAspect="1"/>
          </p:cNvPicPr>
          <p:nvPr>
            <p:ph idx="1"/>
          </p:nvPr>
        </p:nvPicPr>
        <p:blipFill>
          <a:blip r:embed="rId2" cstate="print"/>
          <a:srcRect l="14898" t="12628"/>
          <a:stretch>
            <a:fillRect/>
          </a:stretch>
        </p:blipFill>
        <p:spPr>
          <a:xfrm>
            <a:off x="928662" y="1785926"/>
            <a:ext cx="6929486" cy="4643446"/>
          </a:xfrm>
        </p:spPr>
      </p:pic>
    </p:spTree>
    <p:extLst>
      <p:ext uri="{BB962C8B-B14F-4D97-AF65-F5344CB8AC3E}">
        <p14:creationId xmlns="" xmlns:p14="http://schemas.microsoft.com/office/powerpoint/2010/main" val="1799337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normAutofit/>
          </a:bodyPr>
          <a:lstStyle/>
          <a:p>
            <a:r>
              <a:rPr lang="en-US" sz="2200" dirty="0">
                <a:latin typeface="Times New Roman" pitchFamily="18" charset="0"/>
                <a:cs typeface="Times New Roman" pitchFamily="18" charset="0"/>
              </a:rPr>
              <a:t>To improve the security performance of JPEG </a:t>
            </a:r>
            <a:r>
              <a:rPr lang="en-US" sz="2200" dirty="0" err="1">
                <a:latin typeface="Times New Roman" pitchFamily="18" charset="0"/>
                <a:cs typeface="Times New Roman" pitchFamily="18" charset="0"/>
              </a:rPr>
              <a:t>steganography</a:t>
            </a:r>
            <a:r>
              <a:rPr lang="en-US" sz="2200" dirty="0">
                <a:latin typeface="Times New Roman" pitchFamily="18" charset="0"/>
                <a:cs typeface="Times New Roman" pitchFamily="18" charset="0"/>
              </a:rPr>
              <a:t> in the spatial domain, dual image  </a:t>
            </a:r>
            <a:r>
              <a:rPr lang="en-US" sz="2200" dirty="0" err="1">
                <a:latin typeface="Times New Roman" pitchFamily="18" charset="0"/>
                <a:cs typeface="Times New Roman" pitchFamily="18" charset="0"/>
              </a:rPr>
              <a:t>steganography</a:t>
            </a:r>
            <a:r>
              <a:rPr lang="en-US" sz="2200" dirty="0">
                <a:latin typeface="Times New Roman" pitchFamily="18" charset="0"/>
                <a:cs typeface="Times New Roman" pitchFamily="18" charset="0"/>
              </a:rPr>
              <a:t> with data hiding should be compressed and transfer</a:t>
            </a:r>
            <a:r>
              <a:rPr lang="en-US" sz="2400" dirty="0">
                <a:latin typeface="Times New Roman" pitchFamily="18" charset="0"/>
                <a:cs typeface="Times New Roman" pitchFamily="18" charset="0"/>
              </a:rPr>
              <a:t>.</a:t>
            </a:r>
            <a:endParaRPr lang="en-IN" sz="2400" dirty="0">
              <a:latin typeface="Times New Roman" pitchFamily="18" charset="0"/>
              <a:cs typeface="Times New Roman" pitchFamily="18" charset="0"/>
            </a:endParaRPr>
          </a:p>
          <a:p>
            <a:pPr>
              <a:buNone/>
            </a:pP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5" name="Content Placeholder 4"/>
          <p:cNvSpPr>
            <a:spLocks noGrp="1"/>
          </p:cNvSpPr>
          <p:nvPr>
            <p:ph idx="1"/>
          </p:nvPr>
        </p:nvSpPr>
        <p:spPr/>
        <p:txBody>
          <a:bodyPr>
            <a:normAutofit/>
          </a:bodyPr>
          <a:lstStyle/>
          <a:p>
            <a:pPr algn="ctr">
              <a:buNone/>
            </a:pPr>
            <a:endParaRPr lang="en-IN" sz="6000" b="1" dirty="0"/>
          </a:p>
          <a:p>
            <a:pPr algn="ctr">
              <a:buNone/>
            </a:pPr>
            <a:r>
              <a:rPr lang="en-IN" sz="6000" b="1" dirty="0">
                <a:latin typeface="Times New Roman" pitchFamily="18" charset="0"/>
                <a:cs typeface="Times New Roman" pitchFamily="18" charset="0"/>
              </a:rPr>
              <a:t>ANY QUERIES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Referrence</a:t>
            </a:r>
            <a:endParaRPr lang="en-US" dirty="0"/>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hlinkClick r:id="rId2" action="ppaction://hlinkfile"/>
              </a:rPr>
              <a:t>sedighi2016.pdf</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3" action="ppaction://hlinkfile"/>
              </a:rPr>
              <a:t>tang2015.pdf</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4" action="ppaction://hlinkfile"/>
              </a:rPr>
              <a:t>tang2016.pdf</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SURVEY</a:t>
            </a:r>
          </a:p>
        </p:txBody>
      </p:sp>
      <p:sp>
        <p:nvSpPr>
          <p:cNvPr id="3" name="Content Placeholder 2"/>
          <p:cNvSpPr>
            <a:spLocks noGrp="1"/>
          </p:cNvSpPr>
          <p:nvPr>
            <p:ph idx="1"/>
          </p:nvPr>
        </p:nvSpPr>
        <p:spPr/>
        <p:txBody>
          <a:bodyPr>
            <a:normAutofit lnSpcReduction="10000"/>
          </a:bodyPr>
          <a:lstStyle/>
          <a:p>
            <a:pPr algn="just"/>
            <a:r>
              <a:rPr lang="en-US" sz="2200" dirty="0">
                <a:solidFill>
                  <a:schemeClr val="dk1"/>
                </a:solidFill>
                <a:latin typeface="Times New Roman" pitchFamily="18" charset="0"/>
                <a:cs typeface="Times New Roman" pitchFamily="18" charset="0"/>
              </a:rPr>
              <a:t> </a:t>
            </a:r>
            <a:r>
              <a:rPr lang="en-US" sz="2200" b="1" dirty="0">
                <a:solidFill>
                  <a:schemeClr val="dk1"/>
                </a:solidFill>
                <a:latin typeface="Times New Roman" pitchFamily="18" charset="0"/>
                <a:cs typeface="Times New Roman" pitchFamily="18" charset="0"/>
              </a:rPr>
              <a:t>Adaptive </a:t>
            </a:r>
            <a:r>
              <a:rPr lang="en-US" sz="2200" b="1" dirty="0" err="1">
                <a:solidFill>
                  <a:schemeClr val="dk1"/>
                </a:solidFill>
                <a:latin typeface="Times New Roman" pitchFamily="18" charset="0"/>
                <a:cs typeface="Times New Roman" pitchFamily="18" charset="0"/>
              </a:rPr>
              <a:t>steganography</a:t>
            </a:r>
            <a:r>
              <a:rPr lang="en-US" sz="2200" b="1" dirty="0">
                <a:solidFill>
                  <a:schemeClr val="dk1"/>
                </a:solidFill>
                <a:latin typeface="Times New Roman" pitchFamily="18" charset="0"/>
                <a:cs typeface="Times New Roman" pitchFamily="18" charset="0"/>
              </a:rPr>
              <a:t>, </a:t>
            </a:r>
            <a:r>
              <a:rPr lang="en-US" sz="2200" dirty="0">
                <a:solidFill>
                  <a:schemeClr val="dk1"/>
                </a:solidFill>
                <a:latin typeface="Times New Roman" pitchFamily="18" charset="0"/>
                <a:cs typeface="Times New Roman" pitchFamily="18" charset="0"/>
              </a:rPr>
              <a:t>hypothesis testing theory</a:t>
            </a:r>
          </a:p>
          <a:p>
            <a:pPr algn="just">
              <a:buNone/>
            </a:pPr>
            <a:r>
              <a:rPr lang="en-US" sz="2200" dirty="0">
                <a:solidFill>
                  <a:schemeClr val="dk1"/>
                </a:solidFill>
                <a:latin typeface="Times New Roman" pitchFamily="18" charset="0"/>
                <a:cs typeface="Times New Roman" pitchFamily="18" charset="0"/>
              </a:rPr>
              <a:t> proposed by Jessica </a:t>
            </a:r>
            <a:r>
              <a:rPr lang="en-US" sz="2200" dirty="0" err="1">
                <a:solidFill>
                  <a:schemeClr val="dk1"/>
                </a:solidFill>
                <a:latin typeface="Times New Roman" pitchFamily="18" charset="0"/>
                <a:cs typeface="Times New Roman" pitchFamily="18" charset="0"/>
              </a:rPr>
              <a:t>Fridri</a:t>
            </a:r>
            <a:r>
              <a:rPr lang="en-US" sz="2200" dirty="0">
                <a:solidFill>
                  <a:schemeClr val="dk1"/>
                </a:solidFill>
                <a:latin typeface="Times New Roman" pitchFamily="18" charset="0"/>
                <a:cs typeface="Times New Roman" pitchFamily="18" charset="0"/>
              </a:rPr>
              <a:t> , </a:t>
            </a:r>
            <a:r>
              <a:rPr lang="en-US" sz="2200" dirty="0" err="1">
                <a:solidFill>
                  <a:schemeClr val="dk1"/>
                </a:solidFill>
                <a:latin typeface="Times New Roman" pitchFamily="18" charset="0"/>
                <a:cs typeface="Times New Roman" pitchFamily="18" charset="0"/>
              </a:rPr>
              <a:t>Remi</a:t>
            </a:r>
            <a:r>
              <a:rPr lang="en-US" sz="2200" dirty="0">
                <a:solidFill>
                  <a:schemeClr val="dk1"/>
                </a:solidFill>
                <a:latin typeface="Times New Roman" pitchFamily="18" charset="0"/>
                <a:cs typeface="Times New Roman" pitchFamily="18" charset="0"/>
              </a:rPr>
              <a:t> – </a:t>
            </a:r>
            <a:r>
              <a:rPr lang="en-US" sz="2200" dirty="0">
                <a:latin typeface="Times New Roman" pitchFamily="18" charset="0"/>
                <a:cs typeface="Times New Roman" pitchFamily="18" charset="0"/>
              </a:rPr>
              <a:t>Content Adaptive</a:t>
            </a:r>
          </a:p>
          <a:p>
            <a:pPr algn="just">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Steganography</a:t>
            </a:r>
            <a:r>
              <a:rPr lang="en-US" sz="2200" dirty="0">
                <a:latin typeface="Times New Roman" pitchFamily="18" charset="0"/>
                <a:cs typeface="Times New Roman" pitchFamily="18" charset="0"/>
              </a:rPr>
              <a:t> by minimizing statistical </a:t>
            </a:r>
            <a:r>
              <a:rPr lang="en-US" sz="2200" dirty="0" err="1">
                <a:latin typeface="Times New Roman" pitchFamily="18" charset="0"/>
                <a:cs typeface="Times New Roman" pitchFamily="18" charset="0"/>
              </a:rPr>
              <a:t>detectability</a:t>
            </a:r>
            <a:r>
              <a:rPr lang="en-US" sz="2200" dirty="0">
                <a:latin typeface="Times New Roman" pitchFamily="18" charset="0"/>
                <a:cs typeface="Times New Roman" pitchFamily="18" charset="0"/>
              </a:rPr>
              <a:t> in  2017.</a:t>
            </a:r>
            <a:endParaRPr lang="en-US" sz="2200" b="1" dirty="0">
              <a:latin typeface="Times New Roman" pitchFamily="18" charset="0"/>
              <a:cs typeface="Times New Roman" pitchFamily="18" charset="0"/>
            </a:endParaRPr>
          </a:p>
          <a:p>
            <a:pPr algn="just"/>
            <a:r>
              <a:rPr lang="en-US" sz="2200" b="1" dirty="0">
                <a:solidFill>
                  <a:schemeClr val="dk1"/>
                </a:solidFill>
                <a:latin typeface="Times New Roman" pitchFamily="18" charset="0"/>
                <a:cs typeface="Times New Roman" pitchFamily="18" charset="0"/>
              </a:rPr>
              <a:t>Adaptive </a:t>
            </a:r>
            <a:r>
              <a:rPr lang="en-US" sz="2200" b="1" dirty="0" err="1">
                <a:solidFill>
                  <a:schemeClr val="dk1"/>
                </a:solidFill>
                <a:latin typeface="Times New Roman" pitchFamily="18" charset="0"/>
                <a:cs typeface="Times New Roman" pitchFamily="18" charset="0"/>
              </a:rPr>
              <a:t>steganography</a:t>
            </a:r>
            <a:r>
              <a:rPr lang="en-US" sz="2200" b="1" dirty="0">
                <a:solidFill>
                  <a:schemeClr val="dk1"/>
                </a:solidFill>
                <a:latin typeface="Times New Roman" pitchFamily="18" charset="0"/>
                <a:cs typeface="Times New Roman" pitchFamily="18" charset="0"/>
              </a:rPr>
              <a:t> , embedding probabilities</a:t>
            </a:r>
            <a:r>
              <a:rPr lang="en-US" sz="2200" dirty="0">
                <a:solidFill>
                  <a:schemeClr val="dk1"/>
                </a:solidFill>
                <a:latin typeface="Times New Roman" pitchFamily="18" charset="0"/>
                <a:cs typeface="Times New Roman" pitchFamily="18" charset="0"/>
              </a:rPr>
              <a:t>, </a:t>
            </a:r>
          </a:p>
          <a:p>
            <a:pPr algn="just">
              <a:buNone/>
            </a:pPr>
            <a:r>
              <a:rPr lang="en-US" sz="2200" dirty="0">
                <a:solidFill>
                  <a:schemeClr val="dk1"/>
                </a:solidFill>
                <a:latin typeface="Times New Roman" pitchFamily="18" charset="0"/>
                <a:cs typeface="Times New Roman" pitchFamily="18" charset="0"/>
              </a:rPr>
              <a:t>Re embedding propose by </a:t>
            </a:r>
            <a:r>
              <a:rPr lang="en-US" sz="2200" dirty="0" err="1">
                <a:solidFill>
                  <a:schemeClr val="dk1"/>
                </a:solidFill>
                <a:latin typeface="Times New Roman" pitchFamily="18" charset="0"/>
                <a:cs typeface="Times New Roman" pitchFamily="18" charset="0"/>
              </a:rPr>
              <a:t>Weixuan</a:t>
            </a:r>
            <a:r>
              <a:rPr lang="en-US" sz="2200" dirty="0">
                <a:solidFill>
                  <a:schemeClr val="dk1"/>
                </a:solidFill>
                <a:latin typeface="Times New Roman" pitchFamily="18" charset="0"/>
                <a:cs typeface="Times New Roman" pitchFamily="18" charset="0"/>
              </a:rPr>
              <a:t> Tang ,</a:t>
            </a:r>
            <a:r>
              <a:rPr lang="en-US" sz="2200" dirty="0" err="1">
                <a:solidFill>
                  <a:schemeClr val="dk1"/>
                </a:solidFill>
                <a:latin typeface="Times New Roman" pitchFamily="18" charset="0"/>
                <a:cs typeface="Times New Roman" pitchFamily="18" charset="0"/>
              </a:rPr>
              <a:t>Haodong</a:t>
            </a:r>
            <a:r>
              <a:rPr lang="en-US" sz="2200" dirty="0">
                <a:solidFill>
                  <a:schemeClr val="dk1"/>
                </a:solidFill>
                <a:latin typeface="Times New Roman" pitchFamily="18" charset="0"/>
                <a:cs typeface="Times New Roman" pitchFamily="18" charset="0"/>
              </a:rPr>
              <a:t> </a:t>
            </a:r>
            <a:r>
              <a:rPr lang="en-US" sz="2200" dirty="0" err="1">
                <a:solidFill>
                  <a:schemeClr val="dk1"/>
                </a:solidFill>
                <a:latin typeface="Times New Roman" pitchFamily="18" charset="0"/>
                <a:cs typeface="Times New Roman" pitchFamily="18" charset="0"/>
              </a:rPr>
              <a:t>li</a:t>
            </a:r>
            <a:r>
              <a:rPr lang="en-US" sz="2200" dirty="0">
                <a:solidFill>
                  <a:schemeClr val="dk1"/>
                </a:solidFill>
                <a:latin typeface="Times New Roman" pitchFamily="18" charset="0"/>
                <a:cs typeface="Times New Roman" pitchFamily="18" charset="0"/>
              </a:rPr>
              <a:t> – </a:t>
            </a:r>
          </a:p>
          <a:p>
            <a:pPr algn="just">
              <a:buNone/>
            </a:pPr>
            <a:r>
              <a:rPr lang="en-US" sz="2200" dirty="0">
                <a:solidFill>
                  <a:schemeClr val="dk1"/>
                </a:solidFill>
                <a:latin typeface="Times New Roman" pitchFamily="18" charset="0"/>
                <a:cs typeface="Times New Roman" pitchFamily="18" charset="0"/>
              </a:rPr>
              <a:t>Adaptive </a:t>
            </a:r>
            <a:r>
              <a:rPr lang="en-US" sz="2200" dirty="0" err="1">
                <a:solidFill>
                  <a:schemeClr val="dk1"/>
                </a:solidFill>
                <a:latin typeface="Times New Roman" pitchFamily="18" charset="0"/>
                <a:cs typeface="Times New Roman" pitchFamily="18" charset="0"/>
              </a:rPr>
              <a:t>steganalaysis</a:t>
            </a:r>
            <a:r>
              <a:rPr lang="en-US" sz="2200" dirty="0">
                <a:solidFill>
                  <a:schemeClr val="dk1"/>
                </a:solidFill>
                <a:latin typeface="Times New Roman" pitchFamily="18" charset="0"/>
                <a:cs typeface="Times New Roman" pitchFamily="18" charset="0"/>
              </a:rPr>
              <a:t> based on embedding</a:t>
            </a:r>
          </a:p>
          <a:p>
            <a:pPr algn="just">
              <a:buNone/>
            </a:pPr>
            <a:r>
              <a:rPr lang="en-US" sz="2200" dirty="0">
                <a:solidFill>
                  <a:schemeClr val="dk1"/>
                </a:solidFill>
                <a:latin typeface="Times New Roman" pitchFamily="18" charset="0"/>
                <a:cs typeface="Times New Roman" pitchFamily="18" charset="0"/>
              </a:rPr>
              <a:t>probabilities of pixels in 2015.</a:t>
            </a:r>
          </a:p>
          <a:p>
            <a:pPr algn="just"/>
            <a:r>
              <a:rPr lang="en-US" sz="2200" b="1" dirty="0">
                <a:solidFill>
                  <a:schemeClr val="dk1"/>
                </a:solidFill>
                <a:latin typeface="Times New Roman" pitchFamily="18" charset="0"/>
                <a:cs typeface="Times New Roman" pitchFamily="18" charset="0"/>
              </a:rPr>
              <a:t>Color channel correlation</a:t>
            </a:r>
            <a:r>
              <a:rPr lang="en-US" sz="2200" dirty="0">
                <a:solidFill>
                  <a:schemeClr val="dk1"/>
                </a:solidFill>
                <a:latin typeface="Times New Roman" pitchFamily="18" charset="0"/>
                <a:cs typeface="Times New Roman" pitchFamily="18" charset="0"/>
              </a:rPr>
              <a:t>, modification direction,</a:t>
            </a:r>
          </a:p>
          <a:p>
            <a:pPr algn="just">
              <a:buNone/>
            </a:pPr>
            <a:r>
              <a:rPr lang="en-US" sz="2200" dirty="0" err="1">
                <a:solidFill>
                  <a:schemeClr val="dk1"/>
                </a:solidFill>
                <a:latin typeface="Times New Roman" pitchFamily="18" charset="0"/>
                <a:cs typeface="Times New Roman" pitchFamily="18" charset="0"/>
              </a:rPr>
              <a:t>Steganalysis</a:t>
            </a:r>
            <a:r>
              <a:rPr lang="en-US" sz="2200" dirty="0">
                <a:solidFill>
                  <a:schemeClr val="dk1"/>
                </a:solidFill>
                <a:latin typeface="Times New Roman" pitchFamily="18" charset="0"/>
                <a:cs typeface="Times New Roman" pitchFamily="18" charset="0"/>
              </a:rPr>
              <a:t> proposed by </a:t>
            </a:r>
            <a:r>
              <a:rPr lang="en-US" sz="2200" dirty="0" err="1">
                <a:solidFill>
                  <a:schemeClr val="dk1"/>
                </a:solidFill>
                <a:latin typeface="Times New Roman" pitchFamily="18" charset="0"/>
                <a:cs typeface="Times New Roman" pitchFamily="18" charset="0"/>
              </a:rPr>
              <a:t>Weixuan</a:t>
            </a:r>
            <a:r>
              <a:rPr lang="en-US" sz="2200" dirty="0">
                <a:solidFill>
                  <a:schemeClr val="dk1"/>
                </a:solidFill>
                <a:latin typeface="Times New Roman" pitchFamily="18" charset="0"/>
                <a:cs typeface="Times New Roman" pitchFamily="18" charset="0"/>
              </a:rPr>
              <a:t> Tang, Bin Li – Clustering</a:t>
            </a:r>
          </a:p>
          <a:p>
            <a:pPr algn="just">
              <a:buNone/>
            </a:pPr>
            <a:r>
              <a:rPr lang="en-US" sz="2200" dirty="0" err="1">
                <a:solidFill>
                  <a:schemeClr val="dk1"/>
                </a:solidFill>
                <a:latin typeface="Times New Roman" pitchFamily="18" charset="0"/>
                <a:cs typeface="Times New Roman" pitchFamily="18" charset="0"/>
              </a:rPr>
              <a:t>Steganography</a:t>
            </a:r>
            <a:r>
              <a:rPr lang="en-US" sz="2200" dirty="0">
                <a:solidFill>
                  <a:schemeClr val="dk1"/>
                </a:solidFill>
                <a:latin typeface="Times New Roman" pitchFamily="18" charset="0"/>
                <a:cs typeface="Times New Roman" pitchFamily="18" charset="0"/>
              </a:rPr>
              <a:t> modification direction for color components in </a:t>
            </a:r>
          </a:p>
          <a:p>
            <a:pPr algn="just">
              <a:buNone/>
            </a:pPr>
            <a:r>
              <a:rPr lang="en-US" sz="2200" dirty="0">
                <a:solidFill>
                  <a:schemeClr val="dk1"/>
                </a:solidFill>
                <a:latin typeface="Times New Roman" pitchFamily="18" charset="0"/>
                <a:cs typeface="Times New Roman" pitchFamily="18" charset="0"/>
              </a:rPr>
              <a:t>2016.</a:t>
            </a:r>
            <a:endParaRPr lang="en-IN" sz="2200" dirty="0">
              <a:solidFill>
                <a:schemeClr val="dk1"/>
              </a:solidFill>
              <a:latin typeface="Times New Roman" pitchFamily="18" charset="0"/>
              <a:cs typeface="Times New Roman" pitchFamily="18" charset="0"/>
            </a:endParaRPr>
          </a:p>
          <a:p>
            <a:pPr algn="just">
              <a:buNone/>
            </a:pPr>
            <a:endParaRPr lang="en-IN" sz="2400" dirty="0"/>
          </a:p>
          <a:p>
            <a:pPr algn="just">
              <a:buNone/>
            </a:pPr>
            <a:endParaRPr lang="en-US" sz="2400" dirty="0">
              <a:solidFill>
                <a:schemeClr val="dk1"/>
              </a:solidFill>
            </a:endParaRPr>
          </a:p>
          <a:p>
            <a:pPr>
              <a:buNone/>
            </a:pPr>
            <a:endParaRPr lang="en-IN" dirty="0"/>
          </a:p>
          <a:p>
            <a:pPr>
              <a:buNone/>
            </a:pPr>
            <a:endParaRPr lang="en-IN" dirty="0"/>
          </a:p>
          <a:p>
            <a:pPr>
              <a:buNone/>
            </a:pPr>
            <a:endParaRPr lang="en-US" dirty="0"/>
          </a:p>
          <a:p>
            <a:pPr>
              <a:buNone/>
            </a:pPr>
            <a:endParaRPr lang="en-IN" dirty="0"/>
          </a:p>
          <a:p>
            <a:pPr>
              <a:buNone/>
            </a:pPr>
            <a:endParaRPr lang="en-IN" dirty="0"/>
          </a:p>
          <a:p>
            <a:pPr>
              <a:buNone/>
            </a:pP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normAutofit/>
          </a:bodyPr>
          <a:lstStyle/>
          <a:p>
            <a:pPr algn="ctr">
              <a:buNone/>
            </a:pPr>
            <a:endParaRPr lang="en-IN" sz="6000" b="1" dirty="0"/>
          </a:p>
          <a:p>
            <a:pPr algn="ctr">
              <a:buNone/>
            </a:pPr>
            <a:r>
              <a:rPr lang="en-IN" sz="6000" b="1" dirty="0">
                <a:latin typeface="Times New Roman" pitchFamily="18" charset="0"/>
                <a:cs typeface="Times New Roman" pitchFamily="18" charset="0"/>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graphicFrame>
        <p:nvGraphicFramePr>
          <p:cNvPr id="4" name="Content Placeholder 3"/>
          <p:cNvGraphicFramePr>
            <a:graphicFrameLocks noGrp="1"/>
          </p:cNvGraphicFramePr>
          <p:nvPr>
            <p:ph idx="1"/>
          </p:nvPr>
        </p:nvGraphicFramePr>
        <p:xfrm>
          <a:off x="357158" y="285728"/>
          <a:ext cx="8358245" cy="6432804"/>
        </p:xfrm>
        <a:graphic>
          <a:graphicData uri="http://schemas.openxmlformats.org/drawingml/2006/table">
            <a:tbl>
              <a:tblPr firstRow="1" bandRow="1">
                <a:tableStyleId>{5C22544A-7EE6-4342-B048-85BDC9FD1C3A}</a:tableStyleId>
              </a:tblPr>
              <a:tblGrid>
                <a:gridCol w="1671649">
                  <a:extLst>
                    <a:ext uri="{9D8B030D-6E8A-4147-A177-3AD203B41FA5}">
                      <a16:colId xmlns="" xmlns:a16="http://schemas.microsoft.com/office/drawing/2014/main" val="20000"/>
                    </a:ext>
                  </a:extLst>
                </a:gridCol>
                <a:gridCol w="1671649">
                  <a:extLst>
                    <a:ext uri="{9D8B030D-6E8A-4147-A177-3AD203B41FA5}">
                      <a16:colId xmlns="" xmlns:a16="http://schemas.microsoft.com/office/drawing/2014/main" val="20001"/>
                    </a:ext>
                  </a:extLst>
                </a:gridCol>
                <a:gridCol w="1671649">
                  <a:extLst>
                    <a:ext uri="{9D8B030D-6E8A-4147-A177-3AD203B41FA5}">
                      <a16:colId xmlns="" xmlns:a16="http://schemas.microsoft.com/office/drawing/2014/main" val="20002"/>
                    </a:ext>
                  </a:extLst>
                </a:gridCol>
                <a:gridCol w="1671649">
                  <a:extLst>
                    <a:ext uri="{9D8B030D-6E8A-4147-A177-3AD203B41FA5}">
                      <a16:colId xmlns="" xmlns:a16="http://schemas.microsoft.com/office/drawing/2014/main" val="20003"/>
                    </a:ext>
                  </a:extLst>
                </a:gridCol>
                <a:gridCol w="1671649">
                  <a:extLst>
                    <a:ext uri="{9D8B030D-6E8A-4147-A177-3AD203B41FA5}">
                      <a16:colId xmlns="" xmlns:a16="http://schemas.microsoft.com/office/drawing/2014/main" val="20004"/>
                    </a:ext>
                  </a:extLst>
                </a:gridCol>
              </a:tblGrid>
              <a:tr h="370840">
                <a:tc>
                  <a:txBody>
                    <a:bodyPr/>
                    <a:lstStyle/>
                    <a:p>
                      <a:r>
                        <a:rPr kumimoji="0" lang="en-US" sz="1800" b="1" kern="1200" dirty="0">
                          <a:solidFill>
                            <a:schemeClr val="lt1"/>
                          </a:solidFill>
                          <a:latin typeface="+mn-lt"/>
                          <a:ea typeface="+mn-ea"/>
                          <a:cs typeface="+mn-cs"/>
                        </a:rPr>
                        <a:t>NAME OF THE PAPER</a:t>
                      </a:r>
                      <a:endParaRPr lang="en-IN" dirty="0"/>
                    </a:p>
                  </a:txBody>
                  <a:tcPr/>
                </a:tc>
                <a:tc>
                  <a:txBody>
                    <a:bodyPr/>
                    <a:lstStyle/>
                    <a:p>
                      <a:r>
                        <a:rPr kumimoji="0" lang="en-US" sz="1800" b="1" kern="1200" dirty="0">
                          <a:solidFill>
                            <a:schemeClr val="lt1"/>
                          </a:solidFill>
                          <a:latin typeface="+mn-lt"/>
                          <a:ea typeface="+mn-ea"/>
                          <a:cs typeface="+mn-cs"/>
                        </a:rPr>
                        <a:t>METHOD</a:t>
                      </a:r>
                      <a:endParaRPr lang="en-IN" dirty="0"/>
                    </a:p>
                  </a:txBody>
                  <a:tcPr/>
                </a:tc>
                <a:tc>
                  <a:txBody>
                    <a:bodyPr/>
                    <a:lstStyle/>
                    <a:p>
                      <a:pPr>
                        <a:lnSpc>
                          <a:spcPct val="115000"/>
                        </a:lnSpc>
                        <a:spcAft>
                          <a:spcPts val="0"/>
                        </a:spcAft>
                      </a:pPr>
                      <a:r>
                        <a:rPr kumimoji="0" lang="en-US" sz="1800" b="1" kern="1200" dirty="0">
                          <a:solidFill>
                            <a:schemeClr val="lt1"/>
                          </a:solidFill>
                          <a:latin typeface="+mn-lt"/>
                          <a:ea typeface="+mn-ea"/>
                          <a:cs typeface="+mn-cs"/>
                        </a:rPr>
                        <a:t>TOOLS /TECHNOLOGY</a:t>
                      </a:r>
                      <a:endParaRPr lang="en-IN" sz="1100" dirty="0">
                        <a:latin typeface="Calibri"/>
                        <a:ea typeface="Calibri"/>
                        <a:cs typeface="Times New Roman"/>
                      </a:endParaRPr>
                    </a:p>
                  </a:txBody>
                  <a:tcPr marL="68580" marR="68580" marT="0" marB="0"/>
                </a:tc>
                <a:tc>
                  <a:txBody>
                    <a:bodyPr/>
                    <a:lstStyle/>
                    <a:p>
                      <a:r>
                        <a:rPr kumimoji="0" lang="en-US" sz="1800" b="1" kern="1200" dirty="0">
                          <a:solidFill>
                            <a:schemeClr val="lt1"/>
                          </a:solidFill>
                          <a:latin typeface="+mn-lt"/>
                          <a:ea typeface="+mn-ea"/>
                          <a:cs typeface="+mn-cs"/>
                        </a:rPr>
                        <a:t>ADVANTAGES</a:t>
                      </a:r>
                      <a:endParaRPr lang="en-IN" dirty="0"/>
                    </a:p>
                  </a:txBody>
                  <a:tcPr/>
                </a:tc>
                <a:tc>
                  <a:txBody>
                    <a:bodyPr/>
                    <a:lstStyle/>
                    <a:p>
                      <a:r>
                        <a:rPr kumimoji="0" lang="en-US" sz="1800" b="1" kern="1200" dirty="0">
                          <a:solidFill>
                            <a:schemeClr val="lt1"/>
                          </a:solidFill>
                          <a:latin typeface="+mn-lt"/>
                          <a:ea typeface="+mn-ea"/>
                          <a:cs typeface="+mn-cs"/>
                        </a:rPr>
                        <a:t>DISADVANTAGES</a:t>
                      </a:r>
                      <a:endParaRPr lang="en-IN" dirty="0"/>
                    </a:p>
                  </a:txBody>
                  <a:tcPr/>
                </a:tc>
                <a:extLst>
                  <a:ext uri="{0D108BD9-81ED-4DB2-BD59-A6C34878D82A}">
                    <a16:rowId xmlns="" xmlns:a16="http://schemas.microsoft.com/office/drawing/2014/main" val="10000"/>
                  </a:ext>
                </a:extLst>
              </a:tr>
              <a:tr h="370840">
                <a:tc>
                  <a:txBody>
                    <a:bodyPr/>
                    <a:lstStyle/>
                    <a:p>
                      <a:r>
                        <a:rPr lang="en-US" sz="1800" dirty="0">
                          <a:latin typeface="Times New Roman" pitchFamily="18" charset="0"/>
                          <a:cs typeface="Times New Roman" pitchFamily="18" charset="0"/>
                        </a:rPr>
                        <a:t>Content –Adaptive </a:t>
                      </a:r>
                      <a:r>
                        <a:rPr lang="en-US" sz="1800" dirty="0" err="1">
                          <a:latin typeface="Times New Roman" pitchFamily="18" charset="0"/>
                          <a:cs typeface="Times New Roman" pitchFamily="18" charset="0"/>
                        </a:rPr>
                        <a:t>Steganography</a:t>
                      </a:r>
                      <a:r>
                        <a:rPr lang="en-US" sz="1800" dirty="0">
                          <a:latin typeface="Times New Roman" pitchFamily="18" charset="0"/>
                          <a:cs typeface="Times New Roman" pitchFamily="18" charset="0"/>
                        </a:rPr>
                        <a:t> by minimizing statistical detect ability</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Adaptive </a:t>
                      </a:r>
                      <a:r>
                        <a:rPr kumimoji="0" lang="en-US" sz="1800" kern="1200" dirty="0" err="1">
                          <a:solidFill>
                            <a:schemeClr val="dk1"/>
                          </a:solidFill>
                          <a:latin typeface="Times New Roman" pitchFamily="18" charset="0"/>
                          <a:ea typeface="+mn-ea"/>
                          <a:cs typeface="Times New Roman" pitchFamily="18" charset="0"/>
                        </a:rPr>
                        <a:t>steganography</a:t>
                      </a:r>
                      <a:r>
                        <a:rPr kumimoji="0" lang="en-US" sz="1800" kern="1200" dirty="0">
                          <a:solidFill>
                            <a:schemeClr val="dk1"/>
                          </a:solidFill>
                          <a:latin typeface="Times New Roman" pitchFamily="18" charset="0"/>
                          <a:ea typeface="+mn-ea"/>
                          <a:cs typeface="Times New Roman" pitchFamily="18" charset="0"/>
                        </a:rPr>
                        <a:t>, Hypothesis testing theory</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It uses distortion function &amp;</a:t>
                      </a:r>
                      <a:endParaRPr kumimoji="0" lang="en-IN" sz="1800" kern="1200" dirty="0">
                        <a:solidFill>
                          <a:schemeClr val="dk1"/>
                        </a:solidFill>
                        <a:latin typeface="Times New Roman" pitchFamily="18" charset="0"/>
                        <a:ea typeface="+mn-ea"/>
                        <a:cs typeface="Times New Roman" pitchFamily="18" charset="0"/>
                      </a:endParaRPr>
                    </a:p>
                    <a:p>
                      <a:r>
                        <a:rPr kumimoji="0" lang="en-US" sz="1800" kern="1200" dirty="0">
                          <a:solidFill>
                            <a:schemeClr val="dk1"/>
                          </a:solidFill>
                          <a:latin typeface="Times New Roman" pitchFamily="18" charset="0"/>
                          <a:ea typeface="+mn-ea"/>
                          <a:cs typeface="Times New Roman" pitchFamily="18" charset="0"/>
                        </a:rPr>
                        <a:t>LSB matching</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Most powerful detection of content adaptive LSB matching</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complex enough to capture non-stationary character of natural images</a:t>
                      </a:r>
                      <a:endParaRPr lang="en-IN" sz="1800" dirty="0">
                        <a:latin typeface="Times New Roman" pitchFamily="18" charset="0"/>
                        <a:cs typeface="Times New Roman" pitchFamily="18" charset="0"/>
                      </a:endParaRPr>
                    </a:p>
                  </a:txBody>
                  <a:tcPr/>
                </a:tc>
                <a:extLst>
                  <a:ext uri="{0D108BD9-81ED-4DB2-BD59-A6C34878D82A}">
                    <a16:rowId xmlns="" xmlns:a16="http://schemas.microsoft.com/office/drawing/2014/main" val="10001"/>
                  </a:ext>
                </a:extLst>
              </a:tr>
              <a:tr h="370840">
                <a:tc>
                  <a:txBody>
                    <a:bodyPr/>
                    <a:lstStyle/>
                    <a:p>
                      <a:r>
                        <a:rPr kumimoji="0" lang="en-US" sz="1800" kern="1200" dirty="0">
                          <a:solidFill>
                            <a:schemeClr val="dk1"/>
                          </a:solidFill>
                          <a:latin typeface="Times New Roman" pitchFamily="18" charset="0"/>
                          <a:ea typeface="+mn-ea"/>
                          <a:cs typeface="Times New Roman" pitchFamily="18" charset="0"/>
                        </a:rPr>
                        <a:t>Adaptive </a:t>
                      </a:r>
                      <a:r>
                        <a:rPr kumimoji="0" lang="en-US" sz="1800" kern="1200" dirty="0" err="1">
                          <a:solidFill>
                            <a:schemeClr val="dk1"/>
                          </a:solidFill>
                          <a:latin typeface="Times New Roman" pitchFamily="18" charset="0"/>
                          <a:ea typeface="+mn-ea"/>
                          <a:cs typeface="Times New Roman" pitchFamily="18" charset="0"/>
                        </a:rPr>
                        <a:t>steganalaysis</a:t>
                      </a:r>
                      <a:r>
                        <a:rPr kumimoji="0" lang="en-US" sz="1800" kern="1200" dirty="0">
                          <a:solidFill>
                            <a:schemeClr val="dk1"/>
                          </a:solidFill>
                          <a:latin typeface="Times New Roman" pitchFamily="18" charset="0"/>
                          <a:ea typeface="+mn-ea"/>
                          <a:cs typeface="Times New Roman" pitchFamily="18" charset="0"/>
                        </a:rPr>
                        <a:t> based on embedding probabilities of pixels</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Adaptive </a:t>
                      </a:r>
                      <a:r>
                        <a:rPr kumimoji="0" lang="en-US" sz="1800" kern="1200" dirty="0" err="1">
                          <a:solidFill>
                            <a:schemeClr val="dk1"/>
                          </a:solidFill>
                          <a:latin typeface="Times New Roman" pitchFamily="18" charset="0"/>
                          <a:ea typeface="+mn-ea"/>
                          <a:cs typeface="Times New Roman" pitchFamily="18" charset="0"/>
                        </a:rPr>
                        <a:t>steganography</a:t>
                      </a:r>
                      <a:r>
                        <a:rPr kumimoji="0" lang="en-US" sz="1800" kern="1200" dirty="0">
                          <a:solidFill>
                            <a:schemeClr val="dk1"/>
                          </a:solidFill>
                          <a:latin typeface="Times New Roman" pitchFamily="18" charset="0"/>
                          <a:ea typeface="+mn-ea"/>
                          <a:cs typeface="Times New Roman" pitchFamily="18" charset="0"/>
                        </a:rPr>
                        <a:t> , embedding probabilities, Re embedding</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Non-Adaptive technology &amp; S-UNIWARD(distortion function)</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Highly concentrated on the textual regions within an image</a:t>
                      </a:r>
                      <a:endParaRPr lang="en-IN" sz="1800" dirty="0">
                        <a:latin typeface="Times New Roman" pitchFamily="18" charset="0"/>
                        <a:cs typeface="Times New Roman" pitchFamily="18" charset="0"/>
                      </a:endParaRPr>
                    </a:p>
                  </a:txBody>
                  <a:tcPr/>
                </a:tc>
                <a:tc>
                  <a:txBody>
                    <a:bodyPr/>
                    <a:lstStyle/>
                    <a:p>
                      <a:r>
                        <a:rPr kumimoji="0" lang="en-US" sz="1800" kern="1200" dirty="0">
                          <a:solidFill>
                            <a:schemeClr val="dk1"/>
                          </a:solidFill>
                          <a:latin typeface="Times New Roman" pitchFamily="18" charset="0"/>
                          <a:ea typeface="+mn-ea"/>
                          <a:cs typeface="Times New Roman" pitchFamily="18" charset="0"/>
                        </a:rPr>
                        <a:t>Such regions are difficult to model for </a:t>
                      </a:r>
                      <a:r>
                        <a:rPr kumimoji="0" lang="en-US" sz="1800" kern="1200" dirty="0" err="1">
                          <a:solidFill>
                            <a:schemeClr val="dk1"/>
                          </a:solidFill>
                          <a:latin typeface="Times New Roman" pitchFamily="18" charset="0"/>
                          <a:ea typeface="+mn-ea"/>
                          <a:cs typeface="Times New Roman" pitchFamily="18" charset="0"/>
                        </a:rPr>
                        <a:t>steganalysis</a:t>
                      </a:r>
                      <a:endParaRPr lang="en-IN" sz="1800" dirty="0">
                        <a:latin typeface="Times New Roman" pitchFamily="18" charset="0"/>
                        <a:cs typeface="Times New Roman" pitchFamily="18"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latin typeface="Times New Roman" pitchFamily="18" charset="0"/>
                          <a:ea typeface="+mn-ea"/>
                          <a:cs typeface="Times New Roman" pitchFamily="18" charset="0"/>
                        </a:rPr>
                        <a:t>Clustering </a:t>
                      </a:r>
                      <a:r>
                        <a:rPr kumimoji="0" lang="en-US" sz="1800" kern="1200" dirty="0" err="1">
                          <a:solidFill>
                            <a:schemeClr val="dk1"/>
                          </a:solidFill>
                          <a:latin typeface="Times New Roman" pitchFamily="18" charset="0"/>
                          <a:ea typeface="+mn-ea"/>
                          <a:cs typeface="Times New Roman" pitchFamily="18" charset="0"/>
                        </a:rPr>
                        <a:t>Steganography</a:t>
                      </a:r>
                      <a:r>
                        <a:rPr kumimoji="0" lang="en-US" sz="1800" kern="1200" dirty="0">
                          <a:solidFill>
                            <a:schemeClr val="dk1"/>
                          </a:solidFill>
                          <a:latin typeface="Times New Roman" pitchFamily="18" charset="0"/>
                          <a:ea typeface="+mn-ea"/>
                          <a:cs typeface="Times New Roman" pitchFamily="18" charset="0"/>
                        </a:rPr>
                        <a:t> modification direction for color components</a:t>
                      </a:r>
                      <a:endParaRPr kumimoji="0" lang="en-IN" sz="1800" kern="1200" dirty="0">
                        <a:solidFill>
                          <a:schemeClr val="dk1"/>
                        </a:solidFill>
                        <a:latin typeface="Times New Roman" pitchFamily="18" charset="0"/>
                        <a:ea typeface="+mn-ea"/>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latin typeface="Times New Roman" pitchFamily="18" charset="0"/>
                          <a:ea typeface="+mn-ea"/>
                          <a:cs typeface="Times New Roman" pitchFamily="18" charset="0"/>
                        </a:rPr>
                        <a:t>Color channel correlation, modification direction, </a:t>
                      </a:r>
                      <a:r>
                        <a:rPr kumimoji="0" lang="en-US" sz="1800" kern="1200" dirty="0" err="1">
                          <a:solidFill>
                            <a:schemeClr val="dk1"/>
                          </a:solidFill>
                          <a:latin typeface="Times New Roman" pitchFamily="18" charset="0"/>
                          <a:ea typeface="+mn-ea"/>
                          <a:cs typeface="Times New Roman" pitchFamily="18" charset="0"/>
                        </a:rPr>
                        <a:t>steganalysis</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latin typeface="Times New Roman" pitchFamily="18" charset="0"/>
                          <a:ea typeface="+mn-ea"/>
                          <a:cs typeface="Times New Roman" pitchFamily="18" charset="0"/>
                        </a:rPr>
                        <a:t>CMD-C (Clustering modification directions for color components)</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latin typeface="Times New Roman" pitchFamily="18" charset="0"/>
                          <a:ea typeface="+mn-ea"/>
                          <a:cs typeface="Times New Roman" pitchFamily="18" charset="0"/>
                        </a:rPr>
                        <a:t>Increase empirical security</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latin typeface="Times New Roman" pitchFamily="18" charset="0"/>
                          <a:ea typeface="+mn-ea"/>
                          <a:cs typeface="Times New Roman" pitchFamily="18" charset="0"/>
                        </a:rPr>
                        <a:t>It is unclear to preserving the channel correlation</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txBody>
                  <a:tcPr/>
                </a:tc>
                <a:extLst>
                  <a:ext uri="{0D108BD9-81ED-4DB2-BD59-A6C34878D82A}">
                    <a16:rowId xmlns=""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REQUIREMENT ANALYSIS FOR EACH MODULE</a:t>
            </a:r>
          </a:p>
        </p:txBody>
      </p:sp>
      <p:sp>
        <p:nvSpPr>
          <p:cNvPr id="3" name="Content Placeholder 2"/>
          <p:cNvSpPr>
            <a:spLocks noGrp="1"/>
          </p:cNvSpPr>
          <p:nvPr>
            <p:ph idx="1"/>
          </p:nvPr>
        </p:nvSpPr>
        <p:spPr/>
        <p:txBody>
          <a:bodyPr>
            <a:noAutofit/>
          </a:bodyPr>
          <a:lstStyle/>
          <a:p>
            <a:r>
              <a:rPr lang="en-IN" sz="2200" dirty="0">
                <a:latin typeface="Times New Roman" pitchFamily="18" charset="0"/>
                <a:cs typeface="Times New Roman" pitchFamily="18" charset="0"/>
              </a:rPr>
              <a:t>MODULE 1 : Key image , cluster  division , and random permutation algorithm.</a:t>
            </a:r>
          </a:p>
          <a:p>
            <a:r>
              <a:rPr lang="en-IN" sz="2200" dirty="0">
                <a:latin typeface="Times New Roman" pitchFamily="18" charset="0"/>
                <a:cs typeface="Times New Roman" pitchFamily="18" charset="0"/>
              </a:rPr>
              <a:t>MODULE 2: Original image use to hided the text using LSB algorithm.</a:t>
            </a:r>
          </a:p>
          <a:p>
            <a:r>
              <a:rPr lang="en-IN" sz="2200" dirty="0">
                <a:latin typeface="Times New Roman" pitchFamily="18" charset="0"/>
                <a:cs typeface="Times New Roman" pitchFamily="18" charset="0"/>
              </a:rPr>
              <a:t>MODULE 3: Combined both images using random permutation algorithm , encrypted the file using MD5 algorithm and compressed the image using Image </a:t>
            </a:r>
            <a:r>
              <a:rPr lang="en-IN" sz="2200" dirty="0" err="1">
                <a:latin typeface="Times New Roman" pitchFamily="18" charset="0"/>
                <a:cs typeface="Times New Roman" pitchFamily="18" charset="0"/>
              </a:rPr>
              <a:t>lossyless</a:t>
            </a:r>
            <a:r>
              <a:rPr lang="en-IN" sz="2200" dirty="0">
                <a:latin typeface="Times New Roman" pitchFamily="18" charset="0"/>
                <a:cs typeface="Times New Roman" pitchFamily="18" charset="0"/>
              </a:rPr>
              <a:t> compression algorithm.</a:t>
            </a:r>
          </a:p>
          <a:p>
            <a:r>
              <a:rPr lang="en-IN" sz="2200" dirty="0">
                <a:latin typeface="Times New Roman" pitchFamily="18" charset="0"/>
                <a:cs typeface="Times New Roman" pitchFamily="18" charset="0"/>
              </a:rPr>
              <a:t>MODULE 4: Decompressed the file using reverse of Image </a:t>
            </a:r>
            <a:r>
              <a:rPr lang="en-IN" sz="2200" dirty="0" err="1">
                <a:latin typeface="Times New Roman" pitchFamily="18" charset="0"/>
                <a:cs typeface="Times New Roman" pitchFamily="18" charset="0"/>
              </a:rPr>
              <a:t>lossyless</a:t>
            </a:r>
            <a:r>
              <a:rPr lang="en-IN" sz="2200" dirty="0">
                <a:latin typeface="Times New Roman" pitchFamily="18" charset="0"/>
                <a:cs typeface="Times New Roman" pitchFamily="18" charset="0"/>
              </a:rPr>
              <a:t> compression and decrypted the file using reverse of MD5 algorithm.</a:t>
            </a:r>
          </a:p>
          <a:p>
            <a:r>
              <a:rPr lang="en-IN" sz="2200" dirty="0">
                <a:latin typeface="Times New Roman" pitchFamily="18" charset="0"/>
                <a:cs typeface="Times New Roman" pitchFamily="18" charset="0"/>
              </a:rPr>
              <a:t>MODULE 5:  Extracted the image and the hided text.</a:t>
            </a:r>
          </a:p>
          <a:p>
            <a:r>
              <a:rPr lang="en-IN" sz="2200" b="1" dirty="0">
                <a:latin typeface="Times New Roman" pitchFamily="18" charset="0"/>
                <a:cs typeface="Times New Roman" pitchFamily="18" charset="0"/>
              </a:rPr>
              <a:t>FRONT END: </a:t>
            </a:r>
            <a:r>
              <a:rPr lang="en-IN" sz="2200" b="1" dirty="0" err="1">
                <a:latin typeface="Times New Roman" pitchFamily="18" charset="0"/>
                <a:cs typeface="Times New Roman" pitchFamily="18" charset="0"/>
              </a:rPr>
              <a:t>.Net</a:t>
            </a:r>
            <a:endParaRPr lang="en-IN" sz="2200" b="1" dirty="0">
              <a:latin typeface="Times New Roman" pitchFamily="18" charset="0"/>
              <a:cs typeface="Times New Roman" pitchFamily="18" charset="0"/>
            </a:endParaRPr>
          </a:p>
          <a:p>
            <a:r>
              <a:rPr lang="en-IN" sz="2200" b="1" dirty="0">
                <a:latin typeface="Times New Roman" pitchFamily="18" charset="0"/>
                <a:cs typeface="Times New Roman" pitchFamily="18" charset="0"/>
              </a:rPr>
              <a:t>BACK END: C#</a:t>
            </a:r>
          </a:p>
          <a:p>
            <a:pPr>
              <a:buNone/>
            </a:pPr>
            <a:endParaRPr lang="en-IN" sz="2200" b="1"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FRONT END WITH ERROR TOLERANCE</a:t>
            </a:r>
          </a:p>
        </p:txBody>
      </p:sp>
      <p:sp>
        <p:nvSpPr>
          <p:cNvPr id="3" name="Content Placeholder 2"/>
          <p:cNvSpPr>
            <a:spLocks noGrp="1"/>
          </p:cNvSpPr>
          <p:nvPr>
            <p:ph idx="1"/>
          </p:nvPr>
        </p:nvSpPr>
        <p:spPr/>
        <p:txBody>
          <a:bodyPr>
            <a:normAutofit/>
          </a:bodyPr>
          <a:lstStyle/>
          <a:p>
            <a:pPr algn="just"/>
            <a:r>
              <a:rPr lang="en-IN" sz="2200" dirty="0">
                <a:latin typeface="Times New Roman" pitchFamily="18" charset="0"/>
                <a:cs typeface="Times New Roman" pitchFamily="18" charset="0"/>
              </a:rPr>
              <a:t>M</a:t>
            </a:r>
            <a:r>
              <a:rPr lang="en-US" sz="2200" dirty="0" err="1">
                <a:latin typeface="Times New Roman" pitchFamily="18" charset="0"/>
                <a:cs typeface="Times New Roman" pitchFamily="18" charset="0"/>
              </a:rPr>
              <a:t>icrosoft</a:t>
            </a:r>
            <a:r>
              <a:rPr lang="en-US" sz="2200" dirty="0">
                <a:latin typeface="Times New Roman" pitchFamily="18" charset="0"/>
                <a:cs typeface="Times New Roman" pitchFamily="18" charset="0"/>
              </a:rPr>
              <a:t> .NET </a:t>
            </a:r>
            <a:r>
              <a:rPr lang="en-IN" sz="2200" dirty="0">
                <a:latin typeface="Times New Roman" pitchFamily="18" charset="0"/>
                <a:cs typeface="Times New Roman" pitchFamily="18" charset="0"/>
              </a:rPr>
              <a:t>itself an error tolerance.</a:t>
            </a:r>
          </a:p>
          <a:p>
            <a:pPr lvl="0" algn="just"/>
            <a:r>
              <a:rPr lang="en-US" sz="2200" dirty="0">
                <a:latin typeface="Times New Roman" pitchFamily="18" charset="0"/>
                <a:cs typeface="Times New Roman" pitchFamily="18" charset="0"/>
              </a:rPr>
              <a:t>Conversion from a low-level assembler-style language, called Intermediate Language (IL), into code native to the platform being executed on.</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Memory management, notably including garbage collection.</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Checking and enforcing security restrictions on the running code.</a:t>
            </a:r>
            <a:endParaRPr lang="en-IN"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Loading and executing programs, with version control and other such features.</a:t>
            </a:r>
            <a:endParaRPr lang="en-IN" sz="2200" dirty="0">
              <a:latin typeface="Times New Roman" pitchFamily="18" charset="0"/>
              <a:cs typeface="Times New Roman" pitchFamily="18" charset="0"/>
            </a:endParaRPr>
          </a:p>
          <a:p>
            <a:pPr>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 PLANNING</a:t>
            </a:r>
          </a:p>
        </p:txBody>
      </p:sp>
      <p:sp>
        <p:nvSpPr>
          <p:cNvPr id="3" name="Content Placeholder 2"/>
          <p:cNvSpPr>
            <a:spLocks noGrp="1"/>
          </p:cNvSpPr>
          <p:nvPr>
            <p:ph idx="1"/>
          </p:nvPr>
        </p:nvSpPr>
        <p:spPr/>
        <p:txBody>
          <a:bodyPr>
            <a:normAutofit fontScale="92500" lnSpcReduction="10000"/>
          </a:bodyPr>
          <a:lstStyle/>
          <a:p>
            <a:pPr algn="just">
              <a:buNone/>
            </a:pPr>
            <a:r>
              <a:rPr lang="en-US" dirty="0"/>
              <a:t>    </a:t>
            </a:r>
            <a:r>
              <a:rPr lang="en-US" sz="2400" dirty="0">
                <a:latin typeface="Times New Roman" pitchFamily="18" charset="0"/>
                <a:cs typeface="Times New Roman" pitchFamily="18" charset="0"/>
              </a:rPr>
              <a:t>Testing is a process of checking whether the developed system is working according to the original objectives and requirements. Testing is a set of activities that can be planned in advance and conducted systematically. Testing is vital to the success of the system. System testing makes a logical assumption that if all the parts of the system are correct, the global will be successfully achieved.</a:t>
            </a:r>
          </a:p>
          <a:p>
            <a:pPr algn="just">
              <a:buNone/>
            </a:pPr>
            <a:r>
              <a:rPr lang="en-US" sz="2400" dirty="0">
                <a:latin typeface="Times New Roman" pitchFamily="18" charset="0"/>
                <a:cs typeface="Times New Roman" pitchFamily="18" charset="0"/>
              </a:rPr>
              <a:t>    Following this step a variety of tests are conducted.</a:t>
            </a:r>
            <a:endParaRPr lang="en-IN" sz="2400"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Unit testing</a:t>
            </a:r>
            <a:endParaRPr lang="en-IN"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Integration testing </a:t>
            </a:r>
            <a:endParaRPr lang="en-IN"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Validation testing  </a:t>
            </a:r>
            <a:endParaRPr lang="en-IN"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FUNCTIONAL TESTING:</a:t>
            </a:r>
            <a:br>
              <a:rPr lang="en-US" b="1" dirty="0"/>
            </a:br>
            <a:endParaRPr lang="en-IN" dirty="0"/>
          </a:p>
        </p:txBody>
      </p:sp>
      <p:sp>
        <p:nvSpPr>
          <p:cNvPr id="3" name="Content Placeholder 2"/>
          <p:cNvSpPr>
            <a:spLocks noGrp="1"/>
          </p:cNvSpPr>
          <p:nvPr>
            <p:ph idx="1"/>
          </p:nvPr>
        </p:nvSpPr>
        <p:spPr>
          <a:xfrm>
            <a:off x="428596" y="1500174"/>
            <a:ext cx="8229600" cy="4967302"/>
          </a:xfrm>
        </p:spPr>
        <p:txBody>
          <a:bodyPr>
            <a:normAutofit/>
          </a:bodyPr>
          <a:lstStyle/>
          <a:p>
            <a:pPr>
              <a:buNone/>
            </a:pPr>
            <a:endParaRPr lang="en-IN" dirty="0"/>
          </a:p>
        </p:txBody>
      </p:sp>
      <p:graphicFrame>
        <p:nvGraphicFramePr>
          <p:cNvPr id="4" name="Table 3"/>
          <p:cNvGraphicFramePr>
            <a:graphicFrameLocks noGrp="1"/>
          </p:cNvGraphicFramePr>
          <p:nvPr/>
        </p:nvGraphicFramePr>
        <p:xfrm>
          <a:off x="500034" y="1571612"/>
          <a:ext cx="8072494" cy="4071966"/>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1495444">
                  <a:extLst>
                    <a:ext uri="{9D8B030D-6E8A-4147-A177-3AD203B41FA5}">
                      <a16:colId xmlns="" xmlns:a16="http://schemas.microsoft.com/office/drawing/2014/main" val="20001"/>
                    </a:ext>
                  </a:extLst>
                </a:gridCol>
                <a:gridCol w="2000264">
                  <a:extLst>
                    <a:ext uri="{9D8B030D-6E8A-4147-A177-3AD203B41FA5}">
                      <a16:colId xmlns="" xmlns:a16="http://schemas.microsoft.com/office/drawing/2014/main" val="20002"/>
                    </a:ext>
                  </a:extLst>
                </a:gridCol>
                <a:gridCol w="1928826">
                  <a:extLst>
                    <a:ext uri="{9D8B030D-6E8A-4147-A177-3AD203B41FA5}">
                      <a16:colId xmlns="" xmlns:a16="http://schemas.microsoft.com/office/drawing/2014/main" val="20003"/>
                    </a:ext>
                  </a:extLst>
                </a:gridCol>
                <a:gridCol w="1428760">
                  <a:extLst>
                    <a:ext uri="{9D8B030D-6E8A-4147-A177-3AD203B41FA5}">
                      <a16:colId xmlns="" xmlns:a16="http://schemas.microsoft.com/office/drawing/2014/main" val="20004"/>
                    </a:ext>
                  </a:extLst>
                </a:gridCol>
              </a:tblGrid>
              <a:tr h="1097193">
                <a:tc>
                  <a:txBody>
                    <a:bodyPr/>
                    <a:lstStyle/>
                    <a:p>
                      <a:r>
                        <a:rPr kumimoji="0" lang="en-US" sz="1800" b="1" kern="1200" dirty="0">
                          <a:solidFill>
                            <a:schemeClr val="lt1"/>
                          </a:solidFill>
                          <a:latin typeface="+mn-lt"/>
                          <a:ea typeface="+mn-ea"/>
                          <a:cs typeface="+mn-cs"/>
                        </a:rPr>
                        <a:t>Test case no</a:t>
                      </a:r>
                      <a:endParaRPr lang="en-IN" dirty="0"/>
                    </a:p>
                  </a:txBody>
                  <a:tcPr/>
                </a:tc>
                <a:tc>
                  <a:txBody>
                    <a:bodyPr/>
                    <a:lstStyle/>
                    <a:p>
                      <a:r>
                        <a:rPr kumimoji="0" lang="en-US" sz="1800" b="1" kern="1200" dirty="0">
                          <a:solidFill>
                            <a:schemeClr val="lt1"/>
                          </a:solidFill>
                          <a:latin typeface="+mn-lt"/>
                          <a:ea typeface="+mn-ea"/>
                          <a:cs typeface="+mn-cs"/>
                        </a:rPr>
                        <a:t>Description</a:t>
                      </a:r>
                      <a:endParaRPr lang="en-IN" dirty="0"/>
                    </a:p>
                  </a:txBody>
                  <a:tcPr/>
                </a:tc>
                <a:tc>
                  <a:txBody>
                    <a:bodyPr/>
                    <a:lstStyle/>
                    <a:p>
                      <a:r>
                        <a:rPr kumimoji="0" lang="en-US" sz="1800" b="1" kern="1200" dirty="0">
                          <a:solidFill>
                            <a:schemeClr val="lt1"/>
                          </a:solidFill>
                          <a:latin typeface="+mn-lt"/>
                          <a:ea typeface="+mn-ea"/>
                          <a:cs typeface="+mn-cs"/>
                        </a:rPr>
                        <a:t>Actual Result</a:t>
                      </a:r>
                      <a:endParaRPr lang="en-IN" dirty="0"/>
                    </a:p>
                  </a:txBody>
                  <a:tcPr/>
                </a:tc>
                <a:tc>
                  <a:txBody>
                    <a:bodyPr/>
                    <a:lstStyle/>
                    <a:p>
                      <a:r>
                        <a:rPr kumimoji="0" lang="en-US" sz="1800" b="1" kern="1200" dirty="0">
                          <a:solidFill>
                            <a:schemeClr val="lt1"/>
                          </a:solidFill>
                          <a:latin typeface="+mn-lt"/>
                          <a:ea typeface="+mn-ea"/>
                          <a:cs typeface="+mn-cs"/>
                        </a:rPr>
                        <a:t>Expected result</a:t>
                      </a:r>
                      <a:endParaRPr lang="en-IN" dirty="0"/>
                    </a:p>
                  </a:txBody>
                  <a:tcPr/>
                </a:tc>
                <a:tc>
                  <a:txBody>
                    <a:bodyPr/>
                    <a:lstStyle/>
                    <a:p>
                      <a:r>
                        <a:rPr kumimoji="0" lang="en-US" sz="1800" b="1" kern="1200" dirty="0">
                          <a:solidFill>
                            <a:schemeClr val="lt1"/>
                          </a:solidFill>
                          <a:latin typeface="+mn-lt"/>
                          <a:ea typeface="+mn-ea"/>
                          <a:cs typeface="+mn-cs"/>
                        </a:rPr>
                        <a:t>Result</a:t>
                      </a:r>
                      <a:endParaRPr lang="en-IN" dirty="0"/>
                    </a:p>
                  </a:txBody>
                  <a:tcPr/>
                </a:tc>
                <a:extLst>
                  <a:ext uri="{0D108BD9-81ED-4DB2-BD59-A6C34878D82A}">
                    <a16:rowId xmlns="" xmlns:a16="http://schemas.microsoft.com/office/drawing/2014/main" val="10000"/>
                  </a:ext>
                </a:extLst>
              </a:tr>
              <a:tr h="2974773">
                <a:tc>
                  <a:txBody>
                    <a:bodyPr/>
                    <a:lstStyle/>
                    <a:p>
                      <a:r>
                        <a:rPr lang="en-IN" dirty="0"/>
                        <a:t>1.</a:t>
                      </a:r>
                    </a:p>
                  </a:txBody>
                  <a:tcPr/>
                </a:tc>
                <a:tc>
                  <a:txBody>
                    <a:bodyPr/>
                    <a:lstStyle/>
                    <a:p>
                      <a:r>
                        <a:rPr kumimoji="0" lang="en-US" sz="1800" kern="1200" dirty="0">
                          <a:solidFill>
                            <a:schemeClr val="dk1"/>
                          </a:solidFill>
                          <a:latin typeface="+mn-lt"/>
                          <a:ea typeface="+mn-ea"/>
                          <a:cs typeface="+mn-cs"/>
                        </a:rPr>
                        <a:t>Test for all cache responses.</a:t>
                      </a:r>
                      <a:endParaRPr lang="en-IN" dirty="0"/>
                    </a:p>
                  </a:txBody>
                  <a:tcPr/>
                </a:tc>
                <a:tc>
                  <a:txBody>
                    <a:bodyPr/>
                    <a:lstStyle/>
                    <a:p>
                      <a:r>
                        <a:rPr kumimoji="0" lang="en-US" sz="1800" kern="1200" dirty="0">
                          <a:solidFill>
                            <a:schemeClr val="dk1"/>
                          </a:solidFill>
                          <a:latin typeface="+mn-lt"/>
                          <a:ea typeface="+mn-ea"/>
                          <a:cs typeface="+mn-cs"/>
                        </a:rPr>
                        <a:t>All cache responses should be in the approximate value around 28.9ms.</a:t>
                      </a:r>
                      <a:endParaRPr lang="en-IN" dirty="0"/>
                    </a:p>
                  </a:txBody>
                  <a:tcPr/>
                </a:tc>
                <a:tc>
                  <a:txBody>
                    <a:bodyPr/>
                    <a:lstStyle/>
                    <a:p>
                      <a:r>
                        <a:rPr kumimoji="0" lang="en-US" sz="1800" kern="1200" dirty="0">
                          <a:solidFill>
                            <a:schemeClr val="dk1"/>
                          </a:solidFill>
                          <a:latin typeface="+mn-lt"/>
                          <a:ea typeface="+mn-ea"/>
                          <a:cs typeface="+mn-cs"/>
                        </a:rPr>
                        <a:t>All cache responses should be in the approximate value around 28.9ms.</a:t>
                      </a:r>
                      <a:endParaRPr lang="en-IN" dirty="0"/>
                    </a:p>
                  </a:txBody>
                  <a:tcPr/>
                </a:tc>
                <a:tc>
                  <a:txBody>
                    <a:bodyPr/>
                    <a:lstStyle/>
                    <a:p>
                      <a:r>
                        <a:rPr kumimoji="0" lang="en-US" sz="1800" kern="1200" dirty="0">
                          <a:solidFill>
                            <a:schemeClr val="dk1"/>
                          </a:solidFill>
                          <a:latin typeface="+mn-lt"/>
                          <a:ea typeface="+mn-ea"/>
                          <a:cs typeface="+mn-cs"/>
                        </a:rPr>
                        <a:t>Pass</a:t>
                      </a:r>
                      <a:endParaRPr lang="en-IN" dirty="0"/>
                    </a:p>
                  </a:txBody>
                  <a:tcPr/>
                </a:tc>
                <a:extLst>
                  <a:ext uri="{0D108BD9-81ED-4DB2-BD59-A6C34878D82A}">
                    <a16:rowId xmlns="" xmlns:a16="http://schemas.microsoft.com/office/drawing/2014/main" val="10001"/>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1536</TotalTime>
  <Words>822</Words>
  <Application>Microsoft Office PowerPoint</Application>
  <PresentationFormat>On-screen Show (4:3)</PresentationFormat>
  <Paragraphs>131</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Flow</vt:lpstr>
      <vt:lpstr>                                 EFFICIENT STEGANOGRAPHIC TECHNIQUE USING SECURED DATA HIDING WITH BIT STREAM DATA TRANSFER </vt:lpstr>
      <vt:lpstr>PROBLEM STATEMENT</vt:lpstr>
      <vt:lpstr>ABSTRACT</vt:lpstr>
      <vt:lpstr>LITERATURE SURVEY</vt:lpstr>
      <vt:lpstr>Slide 5</vt:lpstr>
      <vt:lpstr>REQUIREMENT ANALYSIS FOR EACH MODULE</vt:lpstr>
      <vt:lpstr>FRONT END WITH ERROR TOLERANCE</vt:lpstr>
      <vt:lpstr>TEST PLANNING</vt:lpstr>
      <vt:lpstr>FUNCTIONAL TESTING: </vt:lpstr>
      <vt:lpstr>   NON-FUNCTIONAL TESTING </vt:lpstr>
      <vt:lpstr>ARCHITECTURE DIAGRAM ENCRYPTION OR SENDER SIDE</vt:lpstr>
      <vt:lpstr>DECRYPTION OR RECEIVER SIDE</vt:lpstr>
      <vt:lpstr>USE CASE DIAGRAM ENCRYPTION OR SENDER SIDE</vt:lpstr>
      <vt:lpstr>DECRYPTION OR RECEIVER SIDE</vt:lpstr>
      <vt:lpstr>CLASS DIAGRAM </vt:lpstr>
      <vt:lpstr>ER DIAGRAM </vt:lpstr>
      <vt:lpstr>MODULES(LOG IN)</vt:lpstr>
      <vt:lpstr>PRE-PROCESSING</vt:lpstr>
      <vt:lpstr>IMPORTING IMAGE</vt:lpstr>
      <vt:lpstr>PREDICTION OF ERROR</vt:lpstr>
      <vt:lpstr>MAPPING OF PREDICTION ERROR</vt:lpstr>
      <vt:lpstr>CLUSTER DIVISION</vt:lpstr>
      <vt:lpstr>RANDOM PERMUTATION</vt:lpstr>
      <vt:lpstr>ENCRYPTION </vt:lpstr>
      <vt:lpstr>CHOOSE IMAGE FOR ADDING TEXT</vt:lpstr>
      <vt:lpstr>ENCRYPTED WITH TEXT</vt:lpstr>
      <vt:lpstr>LOGIN FOR MEDIATOR</vt:lpstr>
      <vt:lpstr>CHOOSE ENCRYPTION IMAGE</vt:lpstr>
      <vt:lpstr>IMAGE COMPRESSION</vt:lpstr>
      <vt:lpstr>IMAGE IS COMPRESSED</vt:lpstr>
      <vt:lpstr> TABLES-FIELD DETAILS</vt:lpstr>
      <vt:lpstr>TABLES: 1)ADMIN</vt:lpstr>
      <vt:lpstr>2) ENCRYPTION</vt:lpstr>
      <vt:lpstr>3)COMPRESSION</vt:lpstr>
      <vt:lpstr>4)DECRYPTION</vt:lpstr>
      <vt:lpstr>5)DECOMPRESSION</vt:lpstr>
      <vt:lpstr>CONCLUSION</vt:lpstr>
      <vt:lpstr>Slide 38</vt:lpstr>
      <vt:lpstr>Referrence</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STEGANAGRAPHIC TECHNIQUE USING SECURED DATA HIDING WITH BIT STREAM DATA TRANSFER.</dc:title>
  <dc:creator>Asus</dc:creator>
  <cp:lastModifiedBy>Asus</cp:lastModifiedBy>
  <cp:revision>99</cp:revision>
  <dcterms:created xsi:type="dcterms:W3CDTF">2019-01-28T05:39:18Z</dcterms:created>
  <dcterms:modified xsi:type="dcterms:W3CDTF">2019-03-03T07:04:32Z</dcterms:modified>
</cp:coreProperties>
</file>